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theme/themeOverride5.xml" ContentType="application/vnd.openxmlformats-officedocument.themeOverride+xml"/>
  <Override PartName="/ppt/notesSlides/notesSlide17.xml" ContentType="application/vnd.openxmlformats-officedocument.presentationml.notesSlide+xml"/>
  <Override PartName="/ppt/charts/chart12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5.xml" ContentType="application/vnd.openxmlformats-officedocument.drawingml.chart+xml"/>
  <Override PartName="/ppt/notesSlides/notesSlide24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25.xml" ContentType="application/vnd.openxmlformats-officedocument.presentationml.notesSlide+xml"/>
  <Override PartName="/ppt/charts/chart18.xml" ContentType="application/vnd.openxmlformats-officedocument.drawingml.chart+xml"/>
  <Override PartName="/ppt/theme/themeOverride6.xml" ContentType="application/vnd.openxmlformats-officedocument.themeOverride+xml"/>
  <Override PartName="/ppt/notesSlides/notesSlide26.xml" ContentType="application/vnd.openxmlformats-officedocument.presentationml.notesSlide+xml"/>
  <Override PartName="/ppt/charts/chart19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20.xml" ContentType="application/vnd.openxmlformats-officedocument.drawingml.chart+xml"/>
  <Override PartName="/ppt/notesSlides/notesSlide29.xml" ContentType="application/vnd.openxmlformats-officedocument.presentationml.notesSlide+xml"/>
  <Override PartName="/ppt/charts/chart21.xml" ContentType="application/vnd.openxmlformats-officedocument.drawingml.chart+xml"/>
  <Override PartName="/ppt/theme/themeOverride7.xml" ContentType="application/vnd.openxmlformats-officedocument.themeOverride+xml"/>
  <Override PartName="/ppt/notesSlides/notesSlide30.xml" ContentType="application/vnd.openxmlformats-officedocument.presentationml.notesSlide+xml"/>
  <Override PartName="/ppt/charts/chart22.xml" ContentType="application/vnd.openxmlformats-officedocument.drawingml.chart+xml"/>
  <Override PartName="/ppt/theme/themeOverride8.xml" ContentType="application/vnd.openxmlformats-officedocument.themeOverr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366" r:id="rId2"/>
    <p:sldId id="367" r:id="rId3"/>
    <p:sldId id="369" r:id="rId4"/>
    <p:sldId id="378" r:id="rId5"/>
    <p:sldId id="374" r:id="rId6"/>
    <p:sldId id="372" r:id="rId7"/>
    <p:sldId id="371" r:id="rId8"/>
    <p:sldId id="370" r:id="rId9"/>
    <p:sldId id="373" r:id="rId10"/>
    <p:sldId id="379" r:id="rId11"/>
    <p:sldId id="377" r:id="rId12"/>
    <p:sldId id="380" r:id="rId13"/>
    <p:sldId id="381" r:id="rId14"/>
    <p:sldId id="382" r:id="rId15"/>
    <p:sldId id="383" r:id="rId16"/>
    <p:sldId id="384" r:id="rId17"/>
    <p:sldId id="385" r:id="rId18"/>
    <p:sldId id="386" r:id="rId19"/>
    <p:sldId id="387" r:id="rId20"/>
    <p:sldId id="388" r:id="rId21"/>
    <p:sldId id="389" r:id="rId22"/>
    <p:sldId id="390" r:id="rId23"/>
    <p:sldId id="391" r:id="rId24"/>
    <p:sldId id="392" r:id="rId25"/>
    <p:sldId id="393" r:id="rId26"/>
    <p:sldId id="394" r:id="rId27"/>
    <p:sldId id="395" r:id="rId28"/>
    <p:sldId id="396" r:id="rId29"/>
    <p:sldId id="397" r:id="rId30"/>
    <p:sldId id="398" r:id="rId31"/>
    <p:sldId id="399" r:id="rId32"/>
    <p:sldId id="400" r:id="rId33"/>
    <p:sldId id="401" r:id="rId34"/>
    <p:sldId id="402" r:id="rId35"/>
    <p:sldId id="403" r:id="rId36"/>
    <p:sldId id="404" r:id="rId37"/>
    <p:sldId id="405" r:id="rId38"/>
    <p:sldId id="406" r:id="rId39"/>
    <p:sldId id="407" r:id="rId40"/>
    <p:sldId id="408" r:id="rId41"/>
    <p:sldId id="409" r:id="rId42"/>
    <p:sldId id="410" r:id="rId43"/>
    <p:sldId id="411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2" autoAdjust="0"/>
    <p:restoredTop sz="85613" autoAdjust="0"/>
  </p:normalViewPr>
  <p:slideViewPr>
    <p:cSldViewPr>
      <p:cViewPr varScale="1">
        <p:scale>
          <a:sx n="40" d="100"/>
          <a:sy n="40" d="100"/>
        </p:scale>
        <p:origin x="138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840"/>
    </p:cViewPr>
  </p:sorterViewPr>
  <p:notesViewPr>
    <p:cSldViewPr>
      <p:cViewPr varScale="1">
        <p:scale>
          <a:sx n="56" d="100"/>
          <a:sy n="56" d="100"/>
        </p:scale>
        <p:origin x="-2874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bar%20Alvarenga\Desktop\VOT%20July.Aug%20Reports\VOT%20WS%20Search%20Reports%20July.Aug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mbar%20Alvarenga\Desktop\VOT%20July.Aug%20Reports\VOT%20WS%20Search%20Reports%20July.Aug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bar%20Alvarenga\Desktop\VOT%20July.Aug%20Reports\VOT%20WS%20Search%20Reports%20July.Aug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mbar%20Alvarenga\Desktop\VOT%20July.Aug%20Reports\VOT%20WS%20Search%20Reports%20July.Aug.xlsx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mbar%20Alvarenga\Desktop\New%20folder\Dropbox\Client%20Info\Volvo%20of%20the%20Triad\REPORTS\VOT%20WS%20Search%20Reports%20July.Aug.xlsx" TargetMode="External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bar%20Alvarenga\Desktop\VOT%20July.Aug%20Reports\VOT%20WS%20Search%20Reports%20July.Aug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bar%20Alvarenga\Desktop\VOT%20July.Aug%20Reports\VOT%20CHAR%20Search%20Reports%20July.Aug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mbar%20Alvarenga\Desktop\VOT%20July.Aug%20Reports\VOT%20CHAR%20Search%20Reports%20July.Aug.xlsx" TargetMode="External"/><Relationship Id="rId1" Type="http://schemas.openxmlformats.org/officeDocument/2006/relationships/themeOverride" Target="../theme/themeOverride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bar%20Alvarenga\Desktop\VOT%20July.Aug%20Reports\VOT%20CHAR%20Search%20Reports%20July.Aug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bar%20Alvarenga\Desktop\VOT%20July.Aug%20Reports\VOT%20CHAR%20Search%20Reports%20July.Aug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mbar%20Alvarenga\Desktop\VOT%20July.Aug%20Reports\VOT%20CHAR%20Search%20Reports%20July.Aug.xlsx" TargetMode="External"/><Relationship Id="rId1" Type="http://schemas.openxmlformats.org/officeDocument/2006/relationships/themeOverride" Target="../theme/themeOverride5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bar%20Alvarenga\Desktop\VOT%20July.Aug%20Reports\VOT%20CHAR%20Search%20Reports%20July.Aug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bar%20Alvarenga\Desktop\VOT%20July.Aug%20Reports\VOT%20Raleigh%20July.Aug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bar%20Alvarenga\Desktop\VOT%20July.Aug%20Reports\VOT%20Raleigh%20July.Aug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bar%20Alvarenga\Desktop\VOT%20July.Aug%20Reports\VOT%20Raleigh%20July.Aug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bar%20Alvarenga\Desktop\VOT%20July.Aug%20Reports\VOT%20Raleigh%20July.Aug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bar%20Alvarenga\Desktop\VOT%20July.Aug%20Reports\VOT%20CHAR%20Search%20Reports%20July.Aug.xlsx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mbar%20Alvarenga\Desktop\New%20folder\Dropbox\Client%20Info\Volvo%20of%20the%20Triad\REPORTS\VOT%20Raleigh%20July.Aug.xlsx" TargetMode="External"/><Relationship Id="rId1" Type="http://schemas.openxmlformats.org/officeDocument/2006/relationships/themeOverride" Target="../theme/themeOverride6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bar%20Alvarenga\Desktop\VOT%20July.Aug%20Reports\VOT%20Raleigh%20July.Aug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bar%20Alvarenga\Desktop\VOT%20July.Aug%20Reports\VOT%20Display%20Reports%20July.Aug.xlsx" TargetMode="Externa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mbar%20Alvarenga\Desktop\VOT%20July.Aug%20Reports\VOT%20Display%20Reports%20July.Aug.xlsx" TargetMode="External"/><Relationship Id="rId1" Type="http://schemas.openxmlformats.org/officeDocument/2006/relationships/themeOverride" Target="../theme/themeOverride7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mbar%20Alvarenga\Desktop\VOT%20July.Aug%20Reports\VOT%20Display%20Reports%20July.Aug.xlsx" TargetMode="External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marker>
            <c:symbol val="none"/>
          </c:marker>
          <c:cat>
            <c:numRef>
              <c:f>GRAPHS!$A$2:$A$29</c:f>
              <c:numCache>
                <c:formatCode>m/d/yyyy</c:formatCode>
                <c:ptCount val="28"/>
                <c:pt idx="0">
                  <c:v>41479</c:v>
                </c:pt>
                <c:pt idx="1">
                  <c:v>41480</c:v>
                </c:pt>
                <c:pt idx="2">
                  <c:v>41481</c:v>
                </c:pt>
                <c:pt idx="3">
                  <c:v>41482</c:v>
                </c:pt>
                <c:pt idx="4">
                  <c:v>41483</c:v>
                </c:pt>
                <c:pt idx="5">
                  <c:v>41484</c:v>
                </c:pt>
                <c:pt idx="6">
                  <c:v>41485</c:v>
                </c:pt>
                <c:pt idx="7">
                  <c:v>41486</c:v>
                </c:pt>
                <c:pt idx="8">
                  <c:v>41487</c:v>
                </c:pt>
                <c:pt idx="9">
                  <c:v>41488</c:v>
                </c:pt>
                <c:pt idx="10">
                  <c:v>41489</c:v>
                </c:pt>
                <c:pt idx="11">
                  <c:v>41490</c:v>
                </c:pt>
                <c:pt idx="12">
                  <c:v>41491</c:v>
                </c:pt>
                <c:pt idx="13">
                  <c:v>41492</c:v>
                </c:pt>
                <c:pt idx="14">
                  <c:v>41493</c:v>
                </c:pt>
                <c:pt idx="15">
                  <c:v>41494</c:v>
                </c:pt>
                <c:pt idx="16">
                  <c:v>41495</c:v>
                </c:pt>
                <c:pt idx="17">
                  <c:v>41496</c:v>
                </c:pt>
                <c:pt idx="18">
                  <c:v>41497</c:v>
                </c:pt>
                <c:pt idx="19">
                  <c:v>41498</c:v>
                </c:pt>
                <c:pt idx="20">
                  <c:v>41499</c:v>
                </c:pt>
                <c:pt idx="21">
                  <c:v>41500</c:v>
                </c:pt>
                <c:pt idx="22">
                  <c:v>41501</c:v>
                </c:pt>
                <c:pt idx="23">
                  <c:v>41502</c:v>
                </c:pt>
                <c:pt idx="24">
                  <c:v>41503</c:v>
                </c:pt>
                <c:pt idx="25">
                  <c:v>41504</c:v>
                </c:pt>
                <c:pt idx="26">
                  <c:v>41505</c:v>
                </c:pt>
                <c:pt idx="27">
                  <c:v>0</c:v>
                </c:pt>
              </c:numCache>
            </c:numRef>
          </c:cat>
          <c:val>
            <c:numRef>
              <c:f>GRAPHS!$F$2:$F$29</c:f>
              <c:numCache>
                <c:formatCode>"$"#,##0.00</c:formatCode>
                <c:ptCount val="28"/>
                <c:pt idx="0">
                  <c:v>2.1858823529411766</c:v>
                </c:pt>
                <c:pt idx="1">
                  <c:v>2.1997674418604651</c:v>
                </c:pt>
                <c:pt idx="2">
                  <c:v>1.9737142857142855</c:v>
                </c:pt>
                <c:pt idx="3">
                  <c:v>2.5806666666666671</c:v>
                </c:pt>
                <c:pt idx="4">
                  <c:v>2.5418518518518516</c:v>
                </c:pt>
                <c:pt idx="5">
                  <c:v>2.1573809523809531</c:v>
                </c:pt>
                <c:pt idx="6">
                  <c:v>2.2229166666666673</c:v>
                </c:pt>
                <c:pt idx="7">
                  <c:v>2.308775510204081</c:v>
                </c:pt>
                <c:pt idx="8">
                  <c:v>2.2438709677419366</c:v>
                </c:pt>
                <c:pt idx="9">
                  <c:v>2.2435897435897441</c:v>
                </c:pt>
                <c:pt idx="10">
                  <c:v>2.2465384615384614</c:v>
                </c:pt>
                <c:pt idx="11">
                  <c:v>2.1477272727272743</c:v>
                </c:pt>
                <c:pt idx="12">
                  <c:v>2.0552499999999996</c:v>
                </c:pt>
                <c:pt idx="13">
                  <c:v>2.0496428571428571</c:v>
                </c:pt>
                <c:pt idx="14">
                  <c:v>1.9459459459459458</c:v>
                </c:pt>
                <c:pt idx="15">
                  <c:v>2.0647222222222226</c:v>
                </c:pt>
                <c:pt idx="16">
                  <c:v>2.2175757575757586</c:v>
                </c:pt>
                <c:pt idx="17">
                  <c:v>1.9957894736842106</c:v>
                </c:pt>
                <c:pt idx="18">
                  <c:v>1.9921428571428572</c:v>
                </c:pt>
                <c:pt idx="19">
                  <c:v>2.0524590163934424</c:v>
                </c:pt>
                <c:pt idx="20">
                  <c:v>2.0216279069767444</c:v>
                </c:pt>
                <c:pt idx="21">
                  <c:v>2.3324324324324324</c:v>
                </c:pt>
                <c:pt idx="22">
                  <c:v>1.8317073170731704</c:v>
                </c:pt>
                <c:pt idx="23">
                  <c:v>2.1620408163265306</c:v>
                </c:pt>
                <c:pt idx="24">
                  <c:v>2.1986363636363642</c:v>
                </c:pt>
                <c:pt idx="25">
                  <c:v>2.5057142857142858</c:v>
                </c:pt>
                <c:pt idx="26">
                  <c:v>2.1722449779288597</c:v>
                </c:pt>
                <c:pt idx="27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810416"/>
        <c:axId val="59810808"/>
      </c:lineChart>
      <c:dateAx>
        <c:axId val="59810416"/>
        <c:scaling>
          <c:orientation val="minMax"/>
          <c:max val="41504"/>
          <c:min val="41479"/>
        </c:scaling>
        <c:delete val="0"/>
        <c:axPos val="b"/>
        <c:numFmt formatCode="m/d/yyyy" sourceLinked="1"/>
        <c:majorTickMark val="out"/>
        <c:minorTickMark val="none"/>
        <c:tickLblPos val="nextTo"/>
        <c:crossAx val="59810808"/>
        <c:crosses val="autoZero"/>
        <c:auto val="1"/>
        <c:lblOffset val="100"/>
        <c:baseTimeUnit val="days"/>
      </c:dateAx>
      <c:valAx>
        <c:axId val="59810808"/>
        <c:scaling>
          <c:orientation val="minMax"/>
        </c:scaling>
        <c:delete val="0"/>
        <c:axPos val="l"/>
        <c:numFmt formatCode="&quot;$&quot;#,##0.00" sourceLinked="1"/>
        <c:majorTickMark val="out"/>
        <c:minorTickMark val="none"/>
        <c:tickLblPos val="nextTo"/>
        <c:crossAx val="5981041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 b="0">
          <a:latin typeface="Trebuchet MS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marker>
            <c:symbol val="none"/>
          </c:marker>
          <c:cat>
            <c:numRef>
              <c:f>GRAPHS!$A$2:$A$29</c:f>
              <c:numCache>
                <c:formatCode>m/d/yyyy</c:formatCode>
                <c:ptCount val="28"/>
                <c:pt idx="0">
                  <c:v>41479</c:v>
                </c:pt>
                <c:pt idx="1">
                  <c:v>41480</c:v>
                </c:pt>
                <c:pt idx="2">
                  <c:v>41481</c:v>
                </c:pt>
                <c:pt idx="3">
                  <c:v>41482</c:v>
                </c:pt>
                <c:pt idx="4">
                  <c:v>41483</c:v>
                </c:pt>
                <c:pt idx="5">
                  <c:v>41484</c:v>
                </c:pt>
                <c:pt idx="6">
                  <c:v>41485</c:v>
                </c:pt>
                <c:pt idx="7">
                  <c:v>41486</c:v>
                </c:pt>
                <c:pt idx="8">
                  <c:v>41487</c:v>
                </c:pt>
                <c:pt idx="9">
                  <c:v>41488</c:v>
                </c:pt>
                <c:pt idx="10">
                  <c:v>41489</c:v>
                </c:pt>
                <c:pt idx="11">
                  <c:v>41490</c:v>
                </c:pt>
                <c:pt idx="12">
                  <c:v>41491</c:v>
                </c:pt>
                <c:pt idx="13">
                  <c:v>41492</c:v>
                </c:pt>
                <c:pt idx="14">
                  <c:v>41493</c:v>
                </c:pt>
                <c:pt idx="15">
                  <c:v>41494</c:v>
                </c:pt>
                <c:pt idx="16">
                  <c:v>41495</c:v>
                </c:pt>
                <c:pt idx="17">
                  <c:v>41496</c:v>
                </c:pt>
                <c:pt idx="18">
                  <c:v>41497</c:v>
                </c:pt>
                <c:pt idx="19">
                  <c:v>41498</c:v>
                </c:pt>
                <c:pt idx="20">
                  <c:v>41499</c:v>
                </c:pt>
                <c:pt idx="21">
                  <c:v>41500</c:v>
                </c:pt>
                <c:pt idx="22">
                  <c:v>41501</c:v>
                </c:pt>
                <c:pt idx="23">
                  <c:v>41502</c:v>
                </c:pt>
                <c:pt idx="24">
                  <c:v>41503</c:v>
                </c:pt>
                <c:pt idx="25">
                  <c:v>41504</c:v>
                </c:pt>
                <c:pt idx="26">
                  <c:v>41505</c:v>
                </c:pt>
                <c:pt idx="27">
                  <c:v>0</c:v>
                </c:pt>
              </c:numCache>
            </c:numRef>
          </c:cat>
          <c:val>
            <c:numRef>
              <c:f>GRAPHS!$G$2:$G$29</c:f>
              <c:numCache>
                <c:formatCode>0.00%</c:formatCode>
                <c:ptCount val="28"/>
                <c:pt idx="0">
                  <c:v>2.5796661608497726E-2</c:v>
                </c:pt>
                <c:pt idx="1">
                  <c:v>2.639656230816452E-2</c:v>
                </c:pt>
                <c:pt idx="2">
                  <c:v>2.5417574437182278E-2</c:v>
                </c:pt>
                <c:pt idx="3">
                  <c:v>2.3677979479084458E-2</c:v>
                </c:pt>
                <c:pt idx="4">
                  <c:v>3.0371203599550058E-2</c:v>
                </c:pt>
                <c:pt idx="5">
                  <c:v>2.7184466019417475E-2</c:v>
                </c:pt>
                <c:pt idx="6">
                  <c:v>3.0592734225621414E-2</c:v>
                </c:pt>
                <c:pt idx="7">
                  <c:v>3.3085752869682648E-2</c:v>
                </c:pt>
                <c:pt idx="8">
                  <c:v>2.6770293609671855E-2</c:v>
                </c:pt>
                <c:pt idx="9">
                  <c:v>3.2994923857868022E-2</c:v>
                </c:pt>
                <c:pt idx="10">
                  <c:v>3.1515151515151524E-2</c:v>
                </c:pt>
                <c:pt idx="11">
                  <c:v>2.3655913978494633E-2</c:v>
                </c:pt>
                <c:pt idx="12">
                  <c:v>2.9261155815654725E-2</c:v>
                </c:pt>
                <c:pt idx="13">
                  <c:v>1.7710309930423784E-2</c:v>
                </c:pt>
                <c:pt idx="14">
                  <c:v>2.6372059871703494E-2</c:v>
                </c:pt>
                <c:pt idx="15">
                  <c:v>2.8869286287089013E-2</c:v>
                </c:pt>
                <c:pt idx="16">
                  <c:v>2.6252983293556083E-2</c:v>
                </c:pt>
                <c:pt idx="17">
                  <c:v>3.6398467432950193E-2</c:v>
                </c:pt>
                <c:pt idx="18">
                  <c:v>2.5202520252025202E-2</c:v>
                </c:pt>
                <c:pt idx="19">
                  <c:v>3.9203084832904883E-2</c:v>
                </c:pt>
                <c:pt idx="20">
                  <c:v>2.6724673710379124E-2</c:v>
                </c:pt>
                <c:pt idx="21">
                  <c:v>2.6241134751773056E-2</c:v>
                </c:pt>
                <c:pt idx="22">
                  <c:v>3.6607142857142866E-2</c:v>
                </c:pt>
                <c:pt idx="23">
                  <c:v>3.7065052950075651E-2</c:v>
                </c:pt>
                <c:pt idx="24">
                  <c:v>2.6650514839491213E-2</c:v>
                </c:pt>
                <c:pt idx="25">
                  <c:v>9.5108695652173954E-3</c:v>
                </c:pt>
                <c:pt idx="26">
                  <c:v>2.8058787457645125E-2</c:v>
                </c:pt>
                <c:pt idx="27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811592"/>
        <c:axId val="59811984"/>
      </c:lineChart>
      <c:dateAx>
        <c:axId val="59811592"/>
        <c:scaling>
          <c:orientation val="minMax"/>
          <c:max val="41504"/>
          <c:min val="41479"/>
        </c:scaling>
        <c:delete val="0"/>
        <c:axPos val="b"/>
        <c:numFmt formatCode="m/d/yyyy" sourceLinked="1"/>
        <c:majorTickMark val="out"/>
        <c:minorTickMark val="none"/>
        <c:tickLblPos val="nextTo"/>
        <c:crossAx val="59811984"/>
        <c:crosses val="autoZero"/>
        <c:auto val="1"/>
        <c:lblOffset val="100"/>
        <c:baseTimeUnit val="days"/>
      </c:dateAx>
      <c:valAx>
        <c:axId val="59811984"/>
        <c:scaling>
          <c:orientation val="minMax"/>
        </c:scaling>
        <c:delete val="0"/>
        <c:axPos val="l"/>
        <c:numFmt formatCode="0.00%" sourceLinked="1"/>
        <c:majorTickMark val="out"/>
        <c:minorTickMark val="none"/>
        <c:tickLblPos val="nextTo"/>
        <c:crossAx val="5981159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>
          <a:latin typeface="Trebuchet MS" pitchFamily="34" charset="0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'UNIQUE PAGE VIEWS'!$D$5:$D$10</c:f>
              <c:strCache>
                <c:ptCount val="6"/>
                <c:pt idx="0">
                  <c:v>Used Inventory</c:v>
                </c:pt>
                <c:pt idx="1">
                  <c:v>New Inventory</c:v>
                </c:pt>
                <c:pt idx="2">
                  <c:v>Certified Pre-Owned</c:v>
                </c:pt>
                <c:pt idx="3">
                  <c:v>Certified Pre-Owned Specials</c:v>
                </c:pt>
                <c:pt idx="4">
                  <c:v>Contact Us/About Us</c:v>
                </c:pt>
                <c:pt idx="5">
                  <c:v>Pre-Owned Vehicle Specials </c:v>
                </c:pt>
              </c:strCache>
            </c:strRef>
          </c:cat>
          <c:val>
            <c:numRef>
              <c:f>'UNIQUE PAGE VIEWS'!$F$5:$F$10</c:f>
              <c:numCache>
                <c:formatCode>0%</c:formatCode>
                <c:ptCount val="6"/>
                <c:pt idx="0">
                  <c:v>0.45925925925925931</c:v>
                </c:pt>
                <c:pt idx="1">
                  <c:v>0.21481481481481485</c:v>
                </c:pt>
                <c:pt idx="2">
                  <c:v>0.12740740740740744</c:v>
                </c:pt>
                <c:pt idx="3">
                  <c:v>7.8518518518518515E-2</c:v>
                </c:pt>
                <c:pt idx="4">
                  <c:v>6.9629629629629639E-2</c:v>
                </c:pt>
                <c:pt idx="5">
                  <c:v>5.0370370370370371E-2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813160"/>
        <c:axId val="391163656"/>
      </c:barChart>
      <c:catAx>
        <c:axId val="59813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50" baseline="0"/>
            </a:pPr>
            <a:endParaRPr lang="en-US"/>
          </a:p>
        </c:txPr>
        <c:crossAx val="391163656"/>
        <c:crosses val="autoZero"/>
        <c:auto val="1"/>
        <c:lblAlgn val="ctr"/>
        <c:lblOffset val="100"/>
        <c:noMultiLvlLbl val="0"/>
      </c:catAx>
      <c:valAx>
        <c:axId val="39116365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5981316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>
          <a:latin typeface="Trebuchet MS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'UNIQUE PAGE VIEWS'!$D$5:$D$10</c:f>
              <c:strCache>
                <c:ptCount val="6"/>
                <c:pt idx="0">
                  <c:v>Used Inventory</c:v>
                </c:pt>
                <c:pt idx="1">
                  <c:v>New Inventory</c:v>
                </c:pt>
                <c:pt idx="2">
                  <c:v>Certified Pre-Owned</c:v>
                </c:pt>
                <c:pt idx="3">
                  <c:v>Certified Pre-Owned Specials</c:v>
                </c:pt>
                <c:pt idx="4">
                  <c:v>Contact Us/About Us</c:v>
                </c:pt>
                <c:pt idx="5">
                  <c:v>Pre-Owned Vehicle Specials </c:v>
                </c:pt>
              </c:strCache>
            </c:strRef>
          </c:cat>
          <c:val>
            <c:numRef>
              <c:f>'UNIQUE PAGE VIEWS'!$E$5:$E$10</c:f>
              <c:numCache>
                <c:formatCode>General</c:formatCode>
                <c:ptCount val="6"/>
                <c:pt idx="0">
                  <c:v>310</c:v>
                </c:pt>
                <c:pt idx="1">
                  <c:v>145</c:v>
                </c:pt>
                <c:pt idx="2">
                  <c:v>86</c:v>
                </c:pt>
                <c:pt idx="3">
                  <c:v>53</c:v>
                </c:pt>
                <c:pt idx="4">
                  <c:v>47</c:v>
                </c:pt>
                <c:pt idx="5">
                  <c:v>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1164048"/>
        <c:axId val="391164440"/>
      </c:barChart>
      <c:catAx>
        <c:axId val="391164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1164440"/>
        <c:crosses val="autoZero"/>
        <c:auto val="1"/>
        <c:lblAlgn val="ctr"/>
        <c:lblOffset val="100"/>
        <c:noMultiLvlLbl val="0"/>
      </c:catAx>
      <c:valAx>
        <c:axId val="3911644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9116404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 b="0">
          <a:latin typeface="Trebuchet MS" pitchFamily="34" charset="0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8.7287679561679085E-2"/>
                  <c:y val="3.049421661409043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2736523006734733E-3"/>
                  <c:y val="-5.477424872452742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'Conversion Pie'!$B$2:$E$2</c:f>
              <c:strCache>
                <c:ptCount val="4"/>
                <c:pt idx="0">
                  <c:v>Used/Pre-Owned Submitted</c:v>
                </c:pt>
                <c:pt idx="1">
                  <c:v>New Submitted</c:v>
                </c:pt>
                <c:pt idx="2">
                  <c:v>Calls</c:v>
                </c:pt>
                <c:pt idx="3">
                  <c:v>Hours &amp; Location</c:v>
                </c:pt>
              </c:strCache>
            </c:strRef>
          </c:cat>
          <c:val>
            <c:numRef>
              <c:f>'Conversion Pie'!$B$4:$E$4</c:f>
              <c:numCache>
                <c:formatCode>General</c:formatCode>
                <c:ptCount val="4"/>
                <c:pt idx="0">
                  <c:v>75</c:v>
                </c:pt>
                <c:pt idx="1">
                  <c:v>25</c:v>
                </c:pt>
                <c:pt idx="2">
                  <c:v>201</c:v>
                </c:pt>
                <c:pt idx="3">
                  <c:v>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11742851760777352"/>
          <c:y val="0.77646111651773864"/>
          <c:w val="0.83977734526509262"/>
          <c:h val="0.20106697336990176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800">
          <a:latin typeface="Trebuchet MS" pitchFamily="34" charset="0"/>
        </a:defRPr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marker>
            <c:symbol val="none"/>
          </c:marker>
          <c:cat>
            <c:numRef>
              <c:f>GRAPHS!$A$2:$A$29</c:f>
              <c:numCache>
                <c:formatCode>m/d/yyyy</c:formatCode>
                <c:ptCount val="28"/>
                <c:pt idx="0">
                  <c:v>41479</c:v>
                </c:pt>
                <c:pt idx="1">
                  <c:v>41480</c:v>
                </c:pt>
                <c:pt idx="2">
                  <c:v>41481</c:v>
                </c:pt>
                <c:pt idx="3">
                  <c:v>41482</c:v>
                </c:pt>
                <c:pt idx="4">
                  <c:v>41483</c:v>
                </c:pt>
                <c:pt idx="5">
                  <c:v>41484</c:v>
                </c:pt>
                <c:pt idx="6">
                  <c:v>41485</c:v>
                </c:pt>
                <c:pt idx="7">
                  <c:v>41486</c:v>
                </c:pt>
                <c:pt idx="8">
                  <c:v>41487</c:v>
                </c:pt>
                <c:pt idx="9">
                  <c:v>41488</c:v>
                </c:pt>
                <c:pt idx="10">
                  <c:v>41489</c:v>
                </c:pt>
                <c:pt idx="11">
                  <c:v>41490</c:v>
                </c:pt>
                <c:pt idx="12">
                  <c:v>41491</c:v>
                </c:pt>
                <c:pt idx="13">
                  <c:v>41492</c:v>
                </c:pt>
                <c:pt idx="14">
                  <c:v>41493</c:v>
                </c:pt>
                <c:pt idx="15">
                  <c:v>41494</c:v>
                </c:pt>
                <c:pt idx="16">
                  <c:v>41495</c:v>
                </c:pt>
                <c:pt idx="17">
                  <c:v>41496</c:v>
                </c:pt>
                <c:pt idx="18">
                  <c:v>41497</c:v>
                </c:pt>
                <c:pt idx="19">
                  <c:v>41498</c:v>
                </c:pt>
                <c:pt idx="20">
                  <c:v>41499</c:v>
                </c:pt>
                <c:pt idx="21">
                  <c:v>41500</c:v>
                </c:pt>
                <c:pt idx="22">
                  <c:v>41501</c:v>
                </c:pt>
                <c:pt idx="23">
                  <c:v>41502</c:v>
                </c:pt>
                <c:pt idx="24">
                  <c:v>41503</c:v>
                </c:pt>
                <c:pt idx="25">
                  <c:v>41504</c:v>
                </c:pt>
                <c:pt idx="26">
                  <c:v>41505</c:v>
                </c:pt>
                <c:pt idx="27">
                  <c:v>0</c:v>
                </c:pt>
              </c:numCache>
            </c:numRef>
          </c:cat>
          <c:val>
            <c:numRef>
              <c:f>GRAPHS!$H$2:$H$29</c:f>
              <c:numCache>
                <c:formatCode>0%</c:formatCode>
                <c:ptCount val="28"/>
                <c:pt idx="0">
                  <c:v>0.94643626817130966</c:v>
                </c:pt>
                <c:pt idx="1">
                  <c:v>1.2045668273186785</c:v>
                </c:pt>
                <c:pt idx="2">
                  <c:v>0.87970690803651908</c:v>
                </c:pt>
                <c:pt idx="3">
                  <c:v>0.98591356138082342</c:v>
                </c:pt>
                <c:pt idx="4">
                  <c:v>0.87397633321578316</c:v>
                </c:pt>
                <c:pt idx="5">
                  <c:v>1.1538830766819481</c:v>
                </c:pt>
                <c:pt idx="6">
                  <c:v>1.3587829630500377</c:v>
                </c:pt>
                <c:pt idx="7">
                  <c:v>1.4406665099329961</c:v>
                </c:pt>
                <c:pt idx="8">
                  <c:v>0.88581952117863727</c:v>
                </c:pt>
                <c:pt idx="9">
                  <c:v>1.1142784373653072</c:v>
                </c:pt>
                <c:pt idx="10">
                  <c:v>0.74382861173151527</c:v>
                </c:pt>
                <c:pt idx="11">
                  <c:v>0.60171035617726576</c:v>
                </c:pt>
                <c:pt idx="12">
                  <c:v>1.0469123466948786</c:v>
                </c:pt>
                <c:pt idx="13">
                  <c:v>0.73083930880451409</c:v>
                </c:pt>
                <c:pt idx="14">
                  <c:v>0.91689197131773847</c:v>
                </c:pt>
                <c:pt idx="15">
                  <c:v>0.94656361427843749</c:v>
                </c:pt>
                <c:pt idx="16">
                  <c:v>0.93191881195877924</c:v>
                </c:pt>
                <c:pt idx="17">
                  <c:v>0.9657928764546847</c:v>
                </c:pt>
                <c:pt idx="18">
                  <c:v>0.71033658555699219</c:v>
                </c:pt>
                <c:pt idx="19">
                  <c:v>1.5943732612358452</c:v>
                </c:pt>
                <c:pt idx="20">
                  <c:v>1.1070197092590417</c:v>
                </c:pt>
                <c:pt idx="21">
                  <c:v>1.0989969045100116</c:v>
                </c:pt>
                <c:pt idx="22">
                  <c:v>0.95636926452725191</c:v>
                </c:pt>
                <c:pt idx="23">
                  <c:v>1.3491046589083497</c:v>
                </c:pt>
                <c:pt idx="24">
                  <c:v>1.231946240351083</c:v>
                </c:pt>
                <c:pt idx="25">
                  <c:v>0.2233650719015712</c:v>
                </c:pt>
                <c:pt idx="26">
                  <c:v>1</c:v>
                </c:pt>
                <c:pt idx="27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166400"/>
        <c:axId val="391166792"/>
      </c:lineChart>
      <c:dateAx>
        <c:axId val="391166400"/>
        <c:scaling>
          <c:orientation val="minMax"/>
          <c:max val="41504"/>
          <c:min val="41479"/>
        </c:scaling>
        <c:delete val="0"/>
        <c:axPos val="b"/>
        <c:numFmt formatCode="m/d/yyyy" sourceLinked="1"/>
        <c:majorTickMark val="out"/>
        <c:minorTickMark val="none"/>
        <c:tickLblPos val="nextTo"/>
        <c:crossAx val="391166792"/>
        <c:crosses val="autoZero"/>
        <c:auto val="1"/>
        <c:lblOffset val="100"/>
        <c:baseTimeUnit val="days"/>
      </c:dateAx>
      <c:valAx>
        <c:axId val="391166792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39116640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>
          <a:latin typeface="Trebuchet MS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marker>
            <c:symbol val="none"/>
          </c:marker>
          <c:cat>
            <c:numRef>
              <c:f>GRAPHS!$A$2:$A$29</c:f>
              <c:numCache>
                <c:formatCode>m/d/yyyy</c:formatCode>
                <c:ptCount val="28"/>
                <c:pt idx="0">
                  <c:v>41479</c:v>
                </c:pt>
                <c:pt idx="1">
                  <c:v>41480</c:v>
                </c:pt>
                <c:pt idx="2">
                  <c:v>41481</c:v>
                </c:pt>
                <c:pt idx="3">
                  <c:v>41482</c:v>
                </c:pt>
                <c:pt idx="4">
                  <c:v>41483</c:v>
                </c:pt>
                <c:pt idx="5">
                  <c:v>41484</c:v>
                </c:pt>
                <c:pt idx="6">
                  <c:v>41485</c:v>
                </c:pt>
                <c:pt idx="7">
                  <c:v>41486</c:v>
                </c:pt>
                <c:pt idx="8">
                  <c:v>41487</c:v>
                </c:pt>
                <c:pt idx="9">
                  <c:v>41488</c:v>
                </c:pt>
                <c:pt idx="10">
                  <c:v>41489</c:v>
                </c:pt>
                <c:pt idx="11">
                  <c:v>41490</c:v>
                </c:pt>
                <c:pt idx="12">
                  <c:v>41491</c:v>
                </c:pt>
                <c:pt idx="13">
                  <c:v>41492</c:v>
                </c:pt>
                <c:pt idx="14">
                  <c:v>41493</c:v>
                </c:pt>
                <c:pt idx="15">
                  <c:v>41494</c:v>
                </c:pt>
                <c:pt idx="16">
                  <c:v>41495</c:v>
                </c:pt>
                <c:pt idx="17">
                  <c:v>41496</c:v>
                </c:pt>
                <c:pt idx="18">
                  <c:v>41497</c:v>
                </c:pt>
                <c:pt idx="19">
                  <c:v>41498</c:v>
                </c:pt>
                <c:pt idx="20">
                  <c:v>41499</c:v>
                </c:pt>
                <c:pt idx="21">
                  <c:v>41500</c:v>
                </c:pt>
                <c:pt idx="22">
                  <c:v>41501</c:v>
                </c:pt>
                <c:pt idx="23">
                  <c:v>41502</c:v>
                </c:pt>
                <c:pt idx="24">
                  <c:v>41503</c:v>
                </c:pt>
                <c:pt idx="25">
                  <c:v>41504</c:v>
                </c:pt>
                <c:pt idx="26">
                  <c:v>41505</c:v>
                </c:pt>
                <c:pt idx="27">
                  <c:v>0</c:v>
                </c:pt>
              </c:numCache>
            </c:numRef>
          </c:cat>
          <c:val>
            <c:numRef>
              <c:f>GRAPHS!$F$2:$F$29</c:f>
              <c:numCache>
                <c:formatCode>"$"#,##0.00</c:formatCode>
                <c:ptCount val="28"/>
                <c:pt idx="0">
                  <c:v>2.3760606060606042</c:v>
                </c:pt>
                <c:pt idx="1">
                  <c:v>1.9752631578947368</c:v>
                </c:pt>
                <c:pt idx="2">
                  <c:v>1.0773913043478258</c:v>
                </c:pt>
                <c:pt idx="3">
                  <c:v>1.3499999999999992</c:v>
                </c:pt>
                <c:pt idx="4">
                  <c:v>1.4723076923076914</c:v>
                </c:pt>
                <c:pt idx="5">
                  <c:v>1.0955555555555561</c:v>
                </c:pt>
                <c:pt idx="6">
                  <c:v>1.1407894736842112</c:v>
                </c:pt>
                <c:pt idx="7">
                  <c:v>1.2024999999999992</c:v>
                </c:pt>
                <c:pt idx="8">
                  <c:v>1.1758139534883723</c:v>
                </c:pt>
                <c:pt idx="9">
                  <c:v>0.82294117647058906</c:v>
                </c:pt>
                <c:pt idx="10">
                  <c:v>1.1703125000000008</c:v>
                </c:pt>
                <c:pt idx="11">
                  <c:v>0.96942857142857186</c:v>
                </c:pt>
                <c:pt idx="12">
                  <c:v>1.4691891891891886</c:v>
                </c:pt>
                <c:pt idx="13">
                  <c:v>1.3348571428571427</c:v>
                </c:pt>
                <c:pt idx="14">
                  <c:v>1.0237209302325578</c:v>
                </c:pt>
                <c:pt idx="15">
                  <c:v>1.4802941176470577</c:v>
                </c:pt>
                <c:pt idx="16">
                  <c:v>1.0287500000000001</c:v>
                </c:pt>
                <c:pt idx="17">
                  <c:v>1.1767441860465127</c:v>
                </c:pt>
                <c:pt idx="18">
                  <c:v>1.1051162790697675</c:v>
                </c:pt>
                <c:pt idx="19">
                  <c:v>1.1571698113207547</c:v>
                </c:pt>
                <c:pt idx="20">
                  <c:v>0.9141860465116276</c:v>
                </c:pt>
                <c:pt idx="21">
                  <c:v>1.157948717948718</c:v>
                </c:pt>
                <c:pt idx="22">
                  <c:v>1.1836956521739124</c:v>
                </c:pt>
                <c:pt idx="23">
                  <c:v>1.2188235294117653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603768"/>
        <c:axId val="391604160"/>
      </c:lineChart>
      <c:dateAx>
        <c:axId val="391603768"/>
        <c:scaling>
          <c:orientation val="minMax"/>
          <c:min val="41479"/>
        </c:scaling>
        <c:delete val="0"/>
        <c:axPos val="b"/>
        <c:numFmt formatCode="m/d/yyyy" sourceLinked="1"/>
        <c:majorTickMark val="out"/>
        <c:minorTickMark val="none"/>
        <c:tickLblPos val="nextTo"/>
        <c:crossAx val="391604160"/>
        <c:crosses val="autoZero"/>
        <c:auto val="1"/>
        <c:lblOffset val="100"/>
        <c:baseTimeUnit val="days"/>
      </c:dateAx>
      <c:valAx>
        <c:axId val="391604160"/>
        <c:scaling>
          <c:orientation val="minMax"/>
        </c:scaling>
        <c:delete val="0"/>
        <c:axPos val="l"/>
        <c:numFmt formatCode="&quot;$&quot;#,##0.00" sourceLinked="1"/>
        <c:majorTickMark val="out"/>
        <c:minorTickMark val="none"/>
        <c:tickLblPos val="nextTo"/>
        <c:crossAx val="39160376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 b="0">
          <a:latin typeface="Trebuchet MS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marker>
            <c:symbol val="none"/>
          </c:marker>
          <c:cat>
            <c:numRef>
              <c:f>GRAPHS!$A$2:$A$29</c:f>
              <c:numCache>
                <c:formatCode>m/d/yyyy</c:formatCode>
                <c:ptCount val="28"/>
                <c:pt idx="0">
                  <c:v>41479</c:v>
                </c:pt>
                <c:pt idx="1">
                  <c:v>41480</c:v>
                </c:pt>
                <c:pt idx="2">
                  <c:v>41481</c:v>
                </c:pt>
                <c:pt idx="3">
                  <c:v>41482</c:v>
                </c:pt>
                <c:pt idx="4">
                  <c:v>41483</c:v>
                </c:pt>
                <c:pt idx="5">
                  <c:v>41484</c:v>
                </c:pt>
                <c:pt idx="6">
                  <c:v>41485</c:v>
                </c:pt>
                <c:pt idx="7">
                  <c:v>41486</c:v>
                </c:pt>
                <c:pt idx="8">
                  <c:v>41487</c:v>
                </c:pt>
                <c:pt idx="9">
                  <c:v>41488</c:v>
                </c:pt>
                <c:pt idx="10">
                  <c:v>41489</c:v>
                </c:pt>
                <c:pt idx="11">
                  <c:v>41490</c:v>
                </c:pt>
                <c:pt idx="12">
                  <c:v>41491</c:v>
                </c:pt>
                <c:pt idx="13">
                  <c:v>41492</c:v>
                </c:pt>
                <c:pt idx="14">
                  <c:v>41493</c:v>
                </c:pt>
                <c:pt idx="15">
                  <c:v>41494</c:v>
                </c:pt>
                <c:pt idx="16">
                  <c:v>41495</c:v>
                </c:pt>
                <c:pt idx="17">
                  <c:v>41496</c:v>
                </c:pt>
                <c:pt idx="18">
                  <c:v>41497</c:v>
                </c:pt>
                <c:pt idx="19">
                  <c:v>41498</c:v>
                </c:pt>
                <c:pt idx="20">
                  <c:v>41499</c:v>
                </c:pt>
                <c:pt idx="21">
                  <c:v>41500</c:v>
                </c:pt>
                <c:pt idx="22">
                  <c:v>41501</c:v>
                </c:pt>
                <c:pt idx="23">
                  <c:v>41502</c:v>
                </c:pt>
                <c:pt idx="24">
                  <c:v>41503</c:v>
                </c:pt>
                <c:pt idx="25">
                  <c:v>41504</c:v>
                </c:pt>
                <c:pt idx="26">
                  <c:v>41505</c:v>
                </c:pt>
                <c:pt idx="27">
                  <c:v>0</c:v>
                </c:pt>
              </c:numCache>
            </c:numRef>
          </c:cat>
          <c:val>
            <c:numRef>
              <c:f>GRAPHS!$G$2:$G$29</c:f>
              <c:numCache>
                <c:formatCode>0.00%</c:formatCode>
                <c:ptCount val="28"/>
                <c:pt idx="0">
                  <c:v>2.4017467248908287E-2</c:v>
                </c:pt>
                <c:pt idx="1">
                  <c:v>2.2891566265060254E-2</c:v>
                </c:pt>
                <c:pt idx="2">
                  <c:v>4.4834307992202768E-2</c:v>
                </c:pt>
                <c:pt idx="3">
                  <c:v>2.9051987767584116E-2</c:v>
                </c:pt>
                <c:pt idx="4">
                  <c:v>2.1848739495798318E-2</c:v>
                </c:pt>
                <c:pt idx="5">
                  <c:v>3.0963302752293604E-2</c:v>
                </c:pt>
                <c:pt idx="6">
                  <c:v>4.8162230671736424E-2</c:v>
                </c:pt>
                <c:pt idx="7">
                  <c:v>3.695150115473441E-2</c:v>
                </c:pt>
                <c:pt idx="8">
                  <c:v>5.5483870967741961E-2</c:v>
                </c:pt>
                <c:pt idx="9">
                  <c:v>3.8548752834467119E-2</c:v>
                </c:pt>
                <c:pt idx="10">
                  <c:v>4.4630404463040479E-2</c:v>
                </c:pt>
                <c:pt idx="11">
                  <c:v>4.3969849246231159E-2</c:v>
                </c:pt>
                <c:pt idx="12">
                  <c:v>3.7948717948717972E-2</c:v>
                </c:pt>
                <c:pt idx="13">
                  <c:v>3.8716814159292033E-2</c:v>
                </c:pt>
                <c:pt idx="14">
                  <c:v>4.6386192017259978E-2</c:v>
                </c:pt>
                <c:pt idx="15">
                  <c:v>3.820224719101125E-2</c:v>
                </c:pt>
                <c:pt idx="16">
                  <c:v>4.8780487804878106E-2</c:v>
                </c:pt>
                <c:pt idx="17">
                  <c:v>5.1497005988023981E-2</c:v>
                </c:pt>
                <c:pt idx="18">
                  <c:v>5.3482587064676651E-2</c:v>
                </c:pt>
                <c:pt idx="19">
                  <c:v>5.9819413092550816E-2</c:v>
                </c:pt>
                <c:pt idx="20">
                  <c:v>4.232283464566932E-2</c:v>
                </c:pt>
                <c:pt idx="21">
                  <c:v>4.5296167247386804E-2</c:v>
                </c:pt>
                <c:pt idx="22">
                  <c:v>5.0383351588170873E-2</c:v>
                </c:pt>
                <c:pt idx="23">
                  <c:v>3.3398821218074658E-2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604944"/>
        <c:axId val="391605336"/>
      </c:lineChart>
      <c:dateAx>
        <c:axId val="391604944"/>
        <c:scaling>
          <c:orientation val="minMax"/>
          <c:max val="41505"/>
          <c:min val="41479"/>
        </c:scaling>
        <c:delete val="0"/>
        <c:axPos val="b"/>
        <c:numFmt formatCode="m/d/yyyy" sourceLinked="1"/>
        <c:majorTickMark val="out"/>
        <c:minorTickMark val="none"/>
        <c:tickLblPos val="nextTo"/>
        <c:crossAx val="391605336"/>
        <c:crosses val="autoZero"/>
        <c:auto val="1"/>
        <c:lblOffset val="100"/>
        <c:baseTimeUnit val="days"/>
      </c:dateAx>
      <c:valAx>
        <c:axId val="391605336"/>
        <c:scaling>
          <c:orientation val="minMax"/>
        </c:scaling>
        <c:delete val="0"/>
        <c:axPos val="l"/>
        <c:numFmt formatCode="0.00%" sourceLinked="1"/>
        <c:majorTickMark val="out"/>
        <c:minorTickMark val="none"/>
        <c:tickLblPos val="nextTo"/>
        <c:crossAx val="39160494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>
          <a:latin typeface="Trebuchet MS" pitchFamily="34" charset="0"/>
        </a:defRPr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'UNIQUE PAGE VIEWS'!$C$5:$C$10</c:f>
              <c:strCache>
                <c:ptCount val="5"/>
                <c:pt idx="0">
                  <c:v>Used Inventory</c:v>
                </c:pt>
                <c:pt idx="1">
                  <c:v>New Inventory</c:v>
                </c:pt>
                <c:pt idx="2">
                  <c:v>Certified Pre-Owned</c:v>
                </c:pt>
                <c:pt idx="3">
                  <c:v>Certified Pre-Onwed Specials</c:v>
                </c:pt>
                <c:pt idx="4">
                  <c:v>Contact Us</c:v>
                </c:pt>
              </c:strCache>
            </c:strRef>
          </c:cat>
          <c:val>
            <c:numRef>
              <c:f>'UNIQUE PAGE VIEWS'!$E$5:$E$10</c:f>
              <c:numCache>
                <c:formatCode>0%</c:formatCode>
                <c:ptCount val="6"/>
                <c:pt idx="0">
                  <c:v>0.46103896103896136</c:v>
                </c:pt>
                <c:pt idx="1">
                  <c:v>0.22077922077922085</c:v>
                </c:pt>
                <c:pt idx="2">
                  <c:v>0.15584415584415595</c:v>
                </c:pt>
                <c:pt idx="3">
                  <c:v>9.7402597402597338E-2</c:v>
                </c:pt>
                <c:pt idx="4">
                  <c:v>6.4935064935064929E-2</c:v>
                </c:pt>
                <c:pt idx="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1605728"/>
        <c:axId val="391606120"/>
      </c:barChart>
      <c:catAx>
        <c:axId val="391605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1606120"/>
        <c:crosses val="autoZero"/>
        <c:auto val="1"/>
        <c:lblAlgn val="ctr"/>
        <c:lblOffset val="100"/>
        <c:noMultiLvlLbl val="0"/>
      </c:catAx>
      <c:valAx>
        <c:axId val="391606120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39160572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>
          <a:latin typeface="Trebuchet MS" pitchFamily="34" charset="0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'UNIQUE PAGE VIEWS'!$C$5:$C$10</c:f>
              <c:strCache>
                <c:ptCount val="5"/>
                <c:pt idx="0">
                  <c:v>Used Inventory</c:v>
                </c:pt>
                <c:pt idx="1">
                  <c:v>New Inventory</c:v>
                </c:pt>
                <c:pt idx="2">
                  <c:v>Certified Pre-Owned</c:v>
                </c:pt>
                <c:pt idx="3">
                  <c:v>Certified Pre-Onwed Specials</c:v>
                </c:pt>
                <c:pt idx="4">
                  <c:v>Contact Us</c:v>
                </c:pt>
              </c:strCache>
            </c:strRef>
          </c:cat>
          <c:val>
            <c:numRef>
              <c:f>'UNIQUE PAGE VIEWS'!$D$5:$D$10</c:f>
              <c:numCache>
                <c:formatCode>General</c:formatCode>
                <c:ptCount val="6"/>
                <c:pt idx="0">
                  <c:v>71</c:v>
                </c:pt>
                <c:pt idx="1">
                  <c:v>34</c:v>
                </c:pt>
                <c:pt idx="2">
                  <c:v>24</c:v>
                </c:pt>
                <c:pt idx="3">
                  <c:v>15</c:v>
                </c:pt>
                <c:pt idx="4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1606904"/>
        <c:axId val="391607296"/>
      </c:barChart>
      <c:catAx>
        <c:axId val="391606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1607296"/>
        <c:crosses val="autoZero"/>
        <c:auto val="1"/>
        <c:lblAlgn val="ctr"/>
        <c:lblOffset val="100"/>
        <c:noMultiLvlLbl val="0"/>
      </c:catAx>
      <c:valAx>
        <c:axId val="3916072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9160690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 b="0">
          <a:latin typeface="Trebuchet MS" pitchFamily="34" charset="0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Used Vehicles Submitted, </a:t>
                    </a:r>
                    <a:r>
                      <a:rPr lang="en-US" dirty="0" smtClean="0"/>
                      <a:t>16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Calls, </a:t>
                    </a:r>
                    <a:r>
                      <a:rPr lang="en-US" dirty="0" smtClean="0"/>
                      <a:t>33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Hours &amp; Location</a:t>
                    </a:r>
                    <a:r>
                      <a:rPr lang="en-US" dirty="0" smtClean="0"/>
                      <a:t>,</a:t>
                    </a:r>
                    <a:r>
                      <a:rPr lang="en-US" baseline="0" dirty="0" smtClean="0"/>
                      <a:t> 8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'Conversion Pie'!$B$2:$D$2</c:f>
              <c:strCache>
                <c:ptCount val="3"/>
                <c:pt idx="0">
                  <c:v>Used Vehicles Submitted</c:v>
                </c:pt>
                <c:pt idx="1">
                  <c:v>Calls</c:v>
                </c:pt>
                <c:pt idx="2">
                  <c:v>Hours &amp; Location</c:v>
                </c:pt>
              </c:strCache>
            </c:strRef>
          </c:cat>
          <c:val>
            <c:numRef>
              <c:f>'Conversion Pie'!$B$4:$D$4</c:f>
              <c:numCache>
                <c:formatCode>0%</c:formatCode>
                <c:ptCount val="3"/>
                <c:pt idx="0">
                  <c:v>0.2807017543859649</c:v>
                </c:pt>
                <c:pt idx="1">
                  <c:v>0.57894736842105254</c:v>
                </c:pt>
                <c:pt idx="2">
                  <c:v>0.14035087719298245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overlay val="0"/>
      <c:txPr>
        <a:bodyPr/>
        <a:lstStyle/>
        <a:p>
          <a:pPr>
            <a:defRPr sz="1400" baseline="0"/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800">
          <a:latin typeface="Trebuchet MS" pitchFamily="34" charset="0"/>
        </a:defRPr>
      </a:pPr>
      <a:endParaRPr lang="en-US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761895242643336"/>
          <c:y val="4.9812629329404376E-2"/>
          <c:w val="0.86891877584413368"/>
          <c:h val="0.66069398923452394"/>
        </c:manualLayout>
      </c:layout>
      <c:lineChart>
        <c:grouping val="standard"/>
        <c:varyColors val="0"/>
        <c:ser>
          <c:idx val="0"/>
          <c:order val="0"/>
          <c:spPr>
            <a:ln w="50800"/>
          </c:spPr>
          <c:marker>
            <c:symbol val="none"/>
          </c:marker>
          <c:cat>
            <c:numRef>
              <c:f>GRAPHS!$A$2:$A$25</c:f>
              <c:numCache>
                <c:formatCode>m/d/yyyy</c:formatCode>
                <c:ptCount val="24"/>
                <c:pt idx="0">
                  <c:v>41479</c:v>
                </c:pt>
                <c:pt idx="1">
                  <c:v>41480</c:v>
                </c:pt>
                <c:pt idx="2">
                  <c:v>41481</c:v>
                </c:pt>
                <c:pt idx="3">
                  <c:v>41482</c:v>
                </c:pt>
                <c:pt idx="4">
                  <c:v>41483</c:v>
                </c:pt>
                <c:pt idx="5">
                  <c:v>41484</c:v>
                </c:pt>
                <c:pt idx="6">
                  <c:v>41485</c:v>
                </c:pt>
                <c:pt idx="7">
                  <c:v>41486</c:v>
                </c:pt>
                <c:pt idx="8">
                  <c:v>41487</c:v>
                </c:pt>
                <c:pt idx="9">
                  <c:v>41488</c:v>
                </c:pt>
                <c:pt idx="10">
                  <c:v>41489</c:v>
                </c:pt>
                <c:pt idx="11">
                  <c:v>41490</c:v>
                </c:pt>
                <c:pt idx="12">
                  <c:v>41491</c:v>
                </c:pt>
                <c:pt idx="13">
                  <c:v>41492</c:v>
                </c:pt>
                <c:pt idx="14">
                  <c:v>41493</c:v>
                </c:pt>
                <c:pt idx="15">
                  <c:v>41494</c:v>
                </c:pt>
                <c:pt idx="16">
                  <c:v>41495</c:v>
                </c:pt>
                <c:pt idx="17">
                  <c:v>41496</c:v>
                </c:pt>
                <c:pt idx="18">
                  <c:v>41497</c:v>
                </c:pt>
                <c:pt idx="19">
                  <c:v>41498</c:v>
                </c:pt>
                <c:pt idx="20">
                  <c:v>41499</c:v>
                </c:pt>
                <c:pt idx="21">
                  <c:v>41500</c:v>
                </c:pt>
                <c:pt idx="22">
                  <c:v>41501</c:v>
                </c:pt>
                <c:pt idx="23">
                  <c:v>41502</c:v>
                </c:pt>
              </c:numCache>
            </c:numRef>
          </c:cat>
          <c:val>
            <c:numRef>
              <c:f>GRAPHS!$H$2:$H$25</c:f>
              <c:numCache>
                <c:formatCode>0%</c:formatCode>
                <c:ptCount val="24"/>
                <c:pt idx="0">
                  <c:v>1.8618437976136288</c:v>
                </c:pt>
                <c:pt idx="1">
                  <c:v>0.89114905910521003</c:v>
                </c:pt>
                <c:pt idx="2">
                  <c:v>0.58840057779448718</c:v>
                </c:pt>
                <c:pt idx="3">
                  <c:v>0.60905870946039564</c:v>
                </c:pt>
                <c:pt idx="4">
                  <c:v>0.45447889664997942</c:v>
                </c:pt>
                <c:pt idx="5">
                  <c:v>0.70237647664087755</c:v>
                </c:pt>
                <c:pt idx="6">
                  <c:v>1.0293448364564577</c:v>
                </c:pt>
                <c:pt idx="7">
                  <c:v>0.91370678908522418</c:v>
                </c:pt>
                <c:pt idx="8">
                  <c:v>1.2005461345153061</c:v>
                </c:pt>
                <c:pt idx="9">
                  <c:v>0.66438451035874735</c:v>
                </c:pt>
                <c:pt idx="10">
                  <c:v>0.88924946079110367</c:v>
                </c:pt>
                <c:pt idx="11">
                  <c:v>0.80566713497041753</c:v>
                </c:pt>
                <c:pt idx="12">
                  <c:v>1.2907770544353641</c:v>
                </c:pt>
                <c:pt idx="13">
                  <c:v>1.1093654154381938</c:v>
                </c:pt>
                <c:pt idx="14">
                  <c:v>1.0452539723370995</c:v>
                </c:pt>
                <c:pt idx="15">
                  <c:v>1.19508478936225</c:v>
                </c:pt>
                <c:pt idx="16">
                  <c:v>1.1725270593822354</c:v>
                </c:pt>
                <c:pt idx="17">
                  <c:v>1.2014959336723581</c:v>
                </c:pt>
                <c:pt idx="18">
                  <c:v>1.128361398579258</c:v>
                </c:pt>
                <c:pt idx="19">
                  <c:v>1.4562795575518919</c:v>
                </c:pt>
                <c:pt idx="20">
                  <c:v>0.93341512159407969</c:v>
                </c:pt>
                <c:pt idx="21">
                  <c:v>1.0723232483131162</c:v>
                </c:pt>
                <c:pt idx="22">
                  <c:v>1.2929141025387341</c:v>
                </c:pt>
                <c:pt idx="23">
                  <c:v>0.49199596335358275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818984"/>
        <c:axId val="392819376"/>
      </c:lineChart>
      <c:dateAx>
        <c:axId val="392818984"/>
        <c:scaling>
          <c:orientation val="minMax"/>
          <c:min val="41479"/>
        </c:scaling>
        <c:delete val="0"/>
        <c:axPos val="b"/>
        <c:numFmt formatCode="m/d/yyyy" sourceLinked="1"/>
        <c:majorTickMark val="out"/>
        <c:minorTickMark val="none"/>
        <c:tickLblPos val="nextTo"/>
        <c:crossAx val="392819376"/>
        <c:crosses val="autoZero"/>
        <c:auto val="1"/>
        <c:lblOffset val="100"/>
        <c:baseTimeUnit val="days"/>
      </c:dateAx>
      <c:valAx>
        <c:axId val="39281937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39281898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>
          <a:latin typeface="Trebuchet MS" pitchFamily="34" charset="0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marker>
            <c:symbol val="none"/>
          </c:marker>
          <c:cat>
            <c:numRef>
              <c:f>GRAPHS!$A$2:$A$29</c:f>
              <c:numCache>
                <c:formatCode>m/d/yyyy</c:formatCode>
                <c:ptCount val="28"/>
                <c:pt idx="0">
                  <c:v>41479</c:v>
                </c:pt>
                <c:pt idx="1">
                  <c:v>41480</c:v>
                </c:pt>
                <c:pt idx="2">
                  <c:v>41481</c:v>
                </c:pt>
                <c:pt idx="3">
                  <c:v>41482</c:v>
                </c:pt>
                <c:pt idx="4">
                  <c:v>41483</c:v>
                </c:pt>
                <c:pt idx="5">
                  <c:v>41484</c:v>
                </c:pt>
                <c:pt idx="6">
                  <c:v>41485</c:v>
                </c:pt>
                <c:pt idx="7">
                  <c:v>41486</c:v>
                </c:pt>
                <c:pt idx="8">
                  <c:v>41487</c:v>
                </c:pt>
                <c:pt idx="9">
                  <c:v>41488</c:v>
                </c:pt>
                <c:pt idx="10">
                  <c:v>41489</c:v>
                </c:pt>
                <c:pt idx="11">
                  <c:v>41490</c:v>
                </c:pt>
                <c:pt idx="12">
                  <c:v>41491</c:v>
                </c:pt>
                <c:pt idx="13">
                  <c:v>41492</c:v>
                </c:pt>
                <c:pt idx="14">
                  <c:v>41493</c:v>
                </c:pt>
                <c:pt idx="15">
                  <c:v>41494</c:v>
                </c:pt>
                <c:pt idx="16">
                  <c:v>41495</c:v>
                </c:pt>
                <c:pt idx="17">
                  <c:v>41496</c:v>
                </c:pt>
                <c:pt idx="18">
                  <c:v>41497</c:v>
                </c:pt>
                <c:pt idx="19">
                  <c:v>41498</c:v>
                </c:pt>
                <c:pt idx="20">
                  <c:v>41499</c:v>
                </c:pt>
                <c:pt idx="21">
                  <c:v>41500</c:v>
                </c:pt>
                <c:pt idx="22">
                  <c:v>41501</c:v>
                </c:pt>
                <c:pt idx="23">
                  <c:v>41502</c:v>
                </c:pt>
                <c:pt idx="24">
                  <c:v>41503</c:v>
                </c:pt>
                <c:pt idx="25">
                  <c:v>41504</c:v>
                </c:pt>
                <c:pt idx="26">
                  <c:v>41505</c:v>
                </c:pt>
                <c:pt idx="27">
                  <c:v>0</c:v>
                </c:pt>
              </c:numCache>
            </c:numRef>
          </c:cat>
          <c:val>
            <c:numRef>
              <c:f>GRAPHS!$F$2:$F$29</c:f>
              <c:numCache>
                <c:formatCode>"$"#,##0.00</c:formatCode>
                <c:ptCount val="28"/>
                <c:pt idx="0">
                  <c:v>2.9273076923076946</c:v>
                </c:pt>
                <c:pt idx="1">
                  <c:v>3.1377777777777802</c:v>
                </c:pt>
                <c:pt idx="2">
                  <c:v>0.95888888888888935</c:v>
                </c:pt>
                <c:pt idx="3">
                  <c:v>1.0864285714285722</c:v>
                </c:pt>
                <c:pt idx="4">
                  <c:v>0.98777777777777787</c:v>
                </c:pt>
                <c:pt idx="5">
                  <c:v>1.3276190476190468</c:v>
                </c:pt>
                <c:pt idx="6">
                  <c:v>1.3448571428571436</c:v>
                </c:pt>
                <c:pt idx="7">
                  <c:v>1.1014634146341458</c:v>
                </c:pt>
                <c:pt idx="8">
                  <c:v>1.462592592592592</c:v>
                </c:pt>
                <c:pt idx="9">
                  <c:v>0.96894736842105267</c:v>
                </c:pt>
                <c:pt idx="10">
                  <c:v>0.97304347826087001</c:v>
                </c:pt>
                <c:pt idx="11">
                  <c:v>1.6414285714285721</c:v>
                </c:pt>
                <c:pt idx="12">
                  <c:v>1.7421739130434784</c:v>
                </c:pt>
                <c:pt idx="13">
                  <c:v>1.3080769230769238</c:v>
                </c:pt>
                <c:pt idx="14">
                  <c:v>1.7317647058823518</c:v>
                </c:pt>
                <c:pt idx="15">
                  <c:v>1.2296428571428564</c:v>
                </c:pt>
                <c:pt idx="16">
                  <c:v>1.8087500000000001</c:v>
                </c:pt>
                <c:pt idx="17">
                  <c:v>1.3434615384615385</c:v>
                </c:pt>
                <c:pt idx="18">
                  <c:v>1.650303030303031</c:v>
                </c:pt>
                <c:pt idx="19">
                  <c:v>1.7827500000000001</c:v>
                </c:pt>
                <c:pt idx="20">
                  <c:v>1.7888888888888894</c:v>
                </c:pt>
                <c:pt idx="21">
                  <c:v>2.42818181818182</c:v>
                </c:pt>
                <c:pt idx="22">
                  <c:v>2.6459999999999999</c:v>
                </c:pt>
                <c:pt idx="23">
                  <c:v>2.82</c:v>
                </c:pt>
                <c:pt idx="24">
                  <c:v>2.5655000000000001</c:v>
                </c:pt>
                <c:pt idx="25">
                  <c:v>1.7105450399590016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818200"/>
        <c:axId val="392819768"/>
      </c:lineChart>
      <c:dateAx>
        <c:axId val="392818200"/>
        <c:scaling>
          <c:orientation val="minMax"/>
          <c:max val="41503"/>
          <c:min val="41479"/>
        </c:scaling>
        <c:delete val="0"/>
        <c:axPos val="b"/>
        <c:numFmt formatCode="m/d/yyyy" sourceLinked="1"/>
        <c:majorTickMark val="out"/>
        <c:minorTickMark val="none"/>
        <c:tickLblPos val="nextTo"/>
        <c:crossAx val="392819768"/>
        <c:crosses val="autoZero"/>
        <c:auto val="1"/>
        <c:lblOffset val="100"/>
        <c:baseTimeUnit val="days"/>
      </c:dateAx>
      <c:valAx>
        <c:axId val="392819768"/>
        <c:scaling>
          <c:orientation val="minMax"/>
        </c:scaling>
        <c:delete val="0"/>
        <c:axPos val="l"/>
        <c:numFmt formatCode="&quot;$&quot;#,##0.00" sourceLinked="1"/>
        <c:majorTickMark val="out"/>
        <c:minorTickMark val="none"/>
        <c:tickLblPos val="nextTo"/>
        <c:crossAx val="39281820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 b="0">
          <a:latin typeface="Trebuchet MS" pitchFamily="34" charset="0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marker>
            <c:symbol val="none"/>
          </c:marker>
          <c:cat>
            <c:numRef>
              <c:f>GRAPHS!$A$2:$A$29</c:f>
              <c:numCache>
                <c:formatCode>m/d/yyyy</c:formatCode>
                <c:ptCount val="28"/>
                <c:pt idx="0">
                  <c:v>41479</c:v>
                </c:pt>
                <c:pt idx="1">
                  <c:v>41480</c:v>
                </c:pt>
                <c:pt idx="2">
                  <c:v>41481</c:v>
                </c:pt>
                <c:pt idx="3">
                  <c:v>41482</c:v>
                </c:pt>
                <c:pt idx="4">
                  <c:v>41483</c:v>
                </c:pt>
                <c:pt idx="5">
                  <c:v>41484</c:v>
                </c:pt>
                <c:pt idx="6">
                  <c:v>41485</c:v>
                </c:pt>
                <c:pt idx="7">
                  <c:v>41486</c:v>
                </c:pt>
                <c:pt idx="8">
                  <c:v>41487</c:v>
                </c:pt>
                <c:pt idx="9">
                  <c:v>41488</c:v>
                </c:pt>
                <c:pt idx="10">
                  <c:v>41489</c:v>
                </c:pt>
                <c:pt idx="11">
                  <c:v>41490</c:v>
                </c:pt>
                <c:pt idx="12">
                  <c:v>41491</c:v>
                </c:pt>
                <c:pt idx="13">
                  <c:v>41492</c:v>
                </c:pt>
                <c:pt idx="14">
                  <c:v>41493</c:v>
                </c:pt>
                <c:pt idx="15">
                  <c:v>41494</c:v>
                </c:pt>
                <c:pt idx="16">
                  <c:v>41495</c:v>
                </c:pt>
                <c:pt idx="17">
                  <c:v>41496</c:v>
                </c:pt>
                <c:pt idx="18">
                  <c:v>41497</c:v>
                </c:pt>
                <c:pt idx="19">
                  <c:v>41498</c:v>
                </c:pt>
                <c:pt idx="20">
                  <c:v>41499</c:v>
                </c:pt>
                <c:pt idx="21">
                  <c:v>41500</c:v>
                </c:pt>
                <c:pt idx="22">
                  <c:v>41501</c:v>
                </c:pt>
                <c:pt idx="23">
                  <c:v>41502</c:v>
                </c:pt>
                <c:pt idx="24">
                  <c:v>41503</c:v>
                </c:pt>
                <c:pt idx="25">
                  <c:v>41504</c:v>
                </c:pt>
                <c:pt idx="26">
                  <c:v>41505</c:v>
                </c:pt>
                <c:pt idx="27">
                  <c:v>0</c:v>
                </c:pt>
              </c:numCache>
            </c:numRef>
          </c:cat>
          <c:val>
            <c:numRef>
              <c:f>GRAPHS!$G$2:$G$29</c:f>
              <c:numCache>
                <c:formatCode>0.00%</c:formatCode>
                <c:ptCount val="28"/>
                <c:pt idx="0">
                  <c:v>1.8055555555555561E-2</c:v>
                </c:pt>
                <c:pt idx="1">
                  <c:v>1.1627906976744177E-2</c:v>
                </c:pt>
                <c:pt idx="2">
                  <c:v>1.2838801711840235E-2</c:v>
                </c:pt>
                <c:pt idx="3">
                  <c:v>2.2116903633491308E-2</c:v>
                </c:pt>
                <c:pt idx="4">
                  <c:v>1.7274472168905951E-2</c:v>
                </c:pt>
                <c:pt idx="5">
                  <c:v>2.1000000000000012E-2</c:v>
                </c:pt>
                <c:pt idx="6">
                  <c:v>3.4895314057826546E-2</c:v>
                </c:pt>
                <c:pt idx="7">
                  <c:v>4.0235525024533862E-2</c:v>
                </c:pt>
                <c:pt idx="8">
                  <c:v>2.9801324503311275E-2</c:v>
                </c:pt>
                <c:pt idx="9">
                  <c:v>2.3749999999999997E-2</c:v>
                </c:pt>
                <c:pt idx="10">
                  <c:v>2.9601029601029616E-2</c:v>
                </c:pt>
                <c:pt idx="11">
                  <c:v>2.4027459954233395E-2</c:v>
                </c:pt>
                <c:pt idx="12">
                  <c:v>1.8668831168831182E-2</c:v>
                </c:pt>
                <c:pt idx="13">
                  <c:v>2.6078234704112354E-2</c:v>
                </c:pt>
                <c:pt idx="14">
                  <c:v>1.4554794520547936E-2</c:v>
                </c:pt>
                <c:pt idx="15">
                  <c:v>2.8865979381443318E-2</c:v>
                </c:pt>
                <c:pt idx="16">
                  <c:v>3.1403336604514262E-2</c:v>
                </c:pt>
                <c:pt idx="17">
                  <c:v>2.1241830065359506E-2</c:v>
                </c:pt>
                <c:pt idx="18">
                  <c:v>2.8846153846153848E-2</c:v>
                </c:pt>
                <c:pt idx="19">
                  <c:v>2.8188865398167725E-2</c:v>
                </c:pt>
                <c:pt idx="20">
                  <c:v>1.7647058823529412E-2</c:v>
                </c:pt>
                <c:pt idx="21">
                  <c:v>1.5804597701149427E-2</c:v>
                </c:pt>
                <c:pt idx="22">
                  <c:v>1.0438413361169102E-2</c:v>
                </c:pt>
                <c:pt idx="23">
                  <c:v>2.2130013831258639E-2</c:v>
                </c:pt>
                <c:pt idx="24">
                  <c:v>3.2310177705977404E-2</c:v>
                </c:pt>
                <c:pt idx="25">
                  <c:v>2.3256103211987428E-2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820552"/>
        <c:axId val="392820944"/>
      </c:lineChart>
      <c:dateAx>
        <c:axId val="392820552"/>
        <c:scaling>
          <c:orientation val="minMax"/>
          <c:max val="41503"/>
          <c:min val="41479"/>
        </c:scaling>
        <c:delete val="0"/>
        <c:axPos val="b"/>
        <c:numFmt formatCode="m/d/yyyy" sourceLinked="1"/>
        <c:majorTickMark val="out"/>
        <c:minorTickMark val="none"/>
        <c:tickLblPos val="nextTo"/>
        <c:crossAx val="392820944"/>
        <c:crosses val="autoZero"/>
        <c:auto val="1"/>
        <c:lblOffset val="100"/>
        <c:baseTimeUnit val="days"/>
      </c:dateAx>
      <c:valAx>
        <c:axId val="392820944"/>
        <c:scaling>
          <c:orientation val="minMax"/>
        </c:scaling>
        <c:delete val="0"/>
        <c:axPos val="l"/>
        <c:numFmt formatCode="0.00%" sourceLinked="1"/>
        <c:majorTickMark val="out"/>
        <c:minorTickMark val="none"/>
        <c:tickLblPos val="nextTo"/>
        <c:crossAx val="39282055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>
          <a:latin typeface="Trebuchet MS" pitchFamily="34" charset="0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'UNIQUE PAGE VIEWS'!$D$6:$D$10</c:f>
              <c:strCache>
                <c:ptCount val="5"/>
                <c:pt idx="0">
                  <c:v>Used Inventory</c:v>
                </c:pt>
                <c:pt idx="1">
                  <c:v>New Inventory</c:v>
                </c:pt>
                <c:pt idx="2">
                  <c:v>Certified Pre-Owned</c:v>
                </c:pt>
                <c:pt idx="3">
                  <c:v>Certified Pre-Owned Specials</c:v>
                </c:pt>
                <c:pt idx="4">
                  <c:v>Contact Us</c:v>
                </c:pt>
              </c:strCache>
            </c:strRef>
          </c:cat>
          <c:val>
            <c:numRef>
              <c:f>'UNIQUE PAGE VIEWS'!$F$6:$F$10</c:f>
              <c:numCache>
                <c:formatCode>0%</c:formatCode>
                <c:ptCount val="5"/>
                <c:pt idx="0">
                  <c:v>0.39366515837104082</c:v>
                </c:pt>
                <c:pt idx="1">
                  <c:v>0.31221719457013575</c:v>
                </c:pt>
                <c:pt idx="2">
                  <c:v>0.16289592760180988</c:v>
                </c:pt>
                <c:pt idx="3">
                  <c:v>9.5022624434389164E-2</c:v>
                </c:pt>
                <c:pt idx="4">
                  <c:v>3.6199095022624458E-2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2933536"/>
        <c:axId val="392933928"/>
      </c:barChart>
      <c:catAx>
        <c:axId val="392933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2933928"/>
        <c:crosses val="autoZero"/>
        <c:auto val="1"/>
        <c:lblAlgn val="ctr"/>
        <c:lblOffset val="100"/>
        <c:noMultiLvlLbl val="0"/>
      </c:catAx>
      <c:valAx>
        <c:axId val="39293392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39293353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>
          <a:latin typeface="Trebuchet MS" pitchFamily="34" charset="0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'UNIQUE PAGE VIEWS'!$D$6:$D$10</c:f>
              <c:strCache>
                <c:ptCount val="5"/>
                <c:pt idx="0">
                  <c:v>Used Inventory</c:v>
                </c:pt>
                <c:pt idx="1">
                  <c:v>New Inventory</c:v>
                </c:pt>
                <c:pt idx="2">
                  <c:v>Certified Pre-Owned</c:v>
                </c:pt>
                <c:pt idx="3">
                  <c:v>Certified Pre-Owned Specials</c:v>
                </c:pt>
                <c:pt idx="4">
                  <c:v>Contact Us</c:v>
                </c:pt>
              </c:strCache>
            </c:strRef>
          </c:cat>
          <c:val>
            <c:numRef>
              <c:f>'UNIQUE PAGE VIEWS'!$E$6:$E$10</c:f>
              <c:numCache>
                <c:formatCode>General</c:formatCode>
                <c:ptCount val="5"/>
                <c:pt idx="0">
                  <c:v>87</c:v>
                </c:pt>
                <c:pt idx="1">
                  <c:v>69</c:v>
                </c:pt>
                <c:pt idx="2">
                  <c:v>36</c:v>
                </c:pt>
                <c:pt idx="3">
                  <c:v>21</c:v>
                </c:pt>
                <c:pt idx="4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2934712"/>
        <c:axId val="392935104"/>
      </c:barChart>
      <c:catAx>
        <c:axId val="392934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2935104"/>
        <c:crosses val="autoZero"/>
        <c:auto val="1"/>
        <c:lblAlgn val="ctr"/>
        <c:lblOffset val="100"/>
        <c:noMultiLvlLbl val="0"/>
      </c:catAx>
      <c:valAx>
        <c:axId val="3929351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9293471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 b="0">
          <a:latin typeface="Trebuchet MS" pitchFamily="34" charset="0"/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2935888"/>
        <c:axId val="392936280"/>
      </c:barChart>
      <c:catAx>
        <c:axId val="392935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2936280"/>
        <c:crosses val="autoZero"/>
        <c:auto val="1"/>
        <c:lblAlgn val="ctr"/>
        <c:lblOffset val="100"/>
        <c:noMultiLvlLbl val="0"/>
      </c:catAx>
      <c:valAx>
        <c:axId val="3929362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9293588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 b="0">
          <a:latin typeface="Trebuchet MS" pitchFamily="34" charset="0"/>
        </a:defRPr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/>
                      <a:t>Used Inventory Submitted, 35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/>
                      <a:t>Calls, 35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 anchor="ctr" anchorCtr="1"/>
                  <a:lstStyle/>
                  <a:p>
                    <a:pPr>
                      <a:defRPr/>
                    </a:pPr>
                    <a:r>
                      <a:rPr lang="en-US" sz="1400"/>
                      <a:t>Hours &amp; </a:t>
                    </a:r>
                    <a:r>
                      <a:rPr lang="en-US" sz="1400" baseline="0"/>
                      <a:t>Location</a:t>
                    </a:r>
                    <a:r>
                      <a:rPr lang="en-US" sz="1400"/>
                      <a:t>, 10</a:t>
                    </a:r>
                  </a:p>
                </c:rich>
              </c:tx>
              <c:spPr/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'Conversion Pie'!$C$2:$E$2</c:f>
              <c:strCache>
                <c:ptCount val="3"/>
                <c:pt idx="0">
                  <c:v>Used Inventory Submitted</c:v>
                </c:pt>
                <c:pt idx="1">
                  <c:v>Calls</c:v>
                </c:pt>
                <c:pt idx="2">
                  <c:v>Hours &amp; Location</c:v>
                </c:pt>
              </c:strCache>
            </c:strRef>
          </c:cat>
          <c:val>
            <c:numRef>
              <c:f>'Conversion Pie'!$C$4:$E$4</c:f>
              <c:numCache>
                <c:formatCode>0%</c:formatCode>
                <c:ptCount val="3"/>
                <c:pt idx="0">
                  <c:v>0.43750000000000017</c:v>
                </c:pt>
                <c:pt idx="1">
                  <c:v>0.43750000000000017</c:v>
                </c:pt>
                <c:pt idx="2">
                  <c:v>0.125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6450390533762449"/>
          <c:y val="0.3508332641234953"/>
          <c:w val="0.32745185132401472"/>
          <c:h val="0.60455351617232977"/>
        </c:manualLayout>
      </c:layout>
      <c:overlay val="0"/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800">
          <a:latin typeface="Trebuchet MS" pitchFamily="34" charset="0"/>
        </a:defRPr>
      </a:pPr>
      <a:endParaRPr lang="en-US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marker>
            <c:symbol val="none"/>
          </c:marker>
          <c:cat>
            <c:numRef>
              <c:f>GRAPHS!$A$2:$A$29</c:f>
              <c:numCache>
                <c:formatCode>m/d/yyyy</c:formatCode>
                <c:ptCount val="28"/>
                <c:pt idx="0">
                  <c:v>41479</c:v>
                </c:pt>
                <c:pt idx="1">
                  <c:v>41480</c:v>
                </c:pt>
                <c:pt idx="2">
                  <c:v>41481</c:v>
                </c:pt>
                <c:pt idx="3">
                  <c:v>41482</c:v>
                </c:pt>
                <c:pt idx="4">
                  <c:v>41483</c:v>
                </c:pt>
                <c:pt idx="5">
                  <c:v>41484</c:v>
                </c:pt>
                <c:pt idx="6">
                  <c:v>41485</c:v>
                </c:pt>
                <c:pt idx="7">
                  <c:v>41486</c:v>
                </c:pt>
                <c:pt idx="8">
                  <c:v>41487</c:v>
                </c:pt>
                <c:pt idx="9">
                  <c:v>41488</c:v>
                </c:pt>
                <c:pt idx="10">
                  <c:v>41489</c:v>
                </c:pt>
                <c:pt idx="11">
                  <c:v>41490</c:v>
                </c:pt>
                <c:pt idx="12">
                  <c:v>41491</c:v>
                </c:pt>
                <c:pt idx="13">
                  <c:v>41492</c:v>
                </c:pt>
                <c:pt idx="14">
                  <c:v>41493</c:v>
                </c:pt>
                <c:pt idx="15">
                  <c:v>41494</c:v>
                </c:pt>
                <c:pt idx="16">
                  <c:v>41495</c:v>
                </c:pt>
                <c:pt idx="17">
                  <c:v>41496</c:v>
                </c:pt>
                <c:pt idx="18">
                  <c:v>41497</c:v>
                </c:pt>
                <c:pt idx="19">
                  <c:v>41498</c:v>
                </c:pt>
                <c:pt idx="20">
                  <c:v>41499</c:v>
                </c:pt>
                <c:pt idx="21">
                  <c:v>41500</c:v>
                </c:pt>
                <c:pt idx="22">
                  <c:v>41501</c:v>
                </c:pt>
                <c:pt idx="23">
                  <c:v>41502</c:v>
                </c:pt>
                <c:pt idx="24">
                  <c:v>41503</c:v>
                </c:pt>
                <c:pt idx="25">
                  <c:v>41504</c:v>
                </c:pt>
                <c:pt idx="26">
                  <c:v>41505</c:v>
                </c:pt>
                <c:pt idx="27">
                  <c:v>0</c:v>
                </c:pt>
              </c:numCache>
            </c:numRef>
          </c:cat>
          <c:val>
            <c:numRef>
              <c:f>GRAPHS!$H$2:$H$29</c:f>
              <c:numCache>
                <c:formatCode>0%</c:formatCode>
                <c:ptCount val="28"/>
                <c:pt idx="0">
                  <c:v>2.2917364548243238</c:v>
                </c:pt>
                <c:pt idx="1">
                  <c:v>0.85033027833712871</c:v>
                </c:pt>
                <c:pt idx="2">
                  <c:v>0.25985659709806752</c:v>
                </c:pt>
                <c:pt idx="3">
                  <c:v>0.45798596081826265</c:v>
                </c:pt>
                <c:pt idx="4">
                  <c:v>0.26768541694111453</c:v>
                </c:pt>
                <c:pt idx="5">
                  <c:v>0.83949037393906334</c:v>
                </c:pt>
                <c:pt idx="6">
                  <c:v>1.4173175000470486</c:v>
                </c:pt>
                <c:pt idx="7">
                  <c:v>1.3598057850462015</c:v>
                </c:pt>
                <c:pt idx="8">
                  <c:v>1.189077290776672</c:v>
                </c:pt>
                <c:pt idx="9">
                  <c:v>0.55434066657884395</c:v>
                </c:pt>
                <c:pt idx="10">
                  <c:v>0.67388072341306493</c:v>
                </c:pt>
                <c:pt idx="11">
                  <c:v>1.0379208461147598</c:v>
                </c:pt>
                <c:pt idx="12">
                  <c:v>1.2065415811957771</c:v>
                </c:pt>
                <c:pt idx="13">
                  <c:v>1.024069857161676</c:v>
                </c:pt>
                <c:pt idx="14">
                  <c:v>0.88646329299734627</c:v>
                </c:pt>
                <c:pt idx="15">
                  <c:v>1.0367164122927528</c:v>
                </c:pt>
                <c:pt idx="16">
                  <c:v>1.7428157404445117</c:v>
                </c:pt>
                <c:pt idx="17">
                  <c:v>1.0517718350678438</c:v>
                </c:pt>
                <c:pt idx="18">
                  <c:v>1.6398366486628897</c:v>
                </c:pt>
                <c:pt idx="19">
                  <c:v>2.1472043961834522</c:v>
                </c:pt>
                <c:pt idx="20">
                  <c:v>1.4543538400737721</c:v>
                </c:pt>
                <c:pt idx="21">
                  <c:v>1.6085213692907021</c:v>
                </c:pt>
                <c:pt idx="22">
                  <c:v>1.1950994598867088</c:v>
                </c:pt>
                <c:pt idx="23">
                  <c:v>2.7172027024483891</c:v>
                </c:pt>
                <c:pt idx="24">
                  <c:v>3.0899749703596382</c:v>
                </c:pt>
                <c:pt idx="25">
                  <c:v>1.2800000000000002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901152"/>
        <c:axId val="391901544"/>
      </c:lineChart>
      <c:dateAx>
        <c:axId val="391901152"/>
        <c:scaling>
          <c:orientation val="minMax"/>
          <c:max val="41503"/>
          <c:min val="41479"/>
        </c:scaling>
        <c:delete val="0"/>
        <c:axPos val="b"/>
        <c:numFmt formatCode="m/d/yyyy" sourceLinked="1"/>
        <c:majorTickMark val="out"/>
        <c:minorTickMark val="none"/>
        <c:tickLblPos val="nextTo"/>
        <c:crossAx val="391901544"/>
        <c:crosses val="autoZero"/>
        <c:auto val="1"/>
        <c:lblOffset val="100"/>
        <c:baseTimeUnit val="days"/>
      </c:dateAx>
      <c:valAx>
        <c:axId val="39190154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39190115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>
          <a:latin typeface="Trebuchet MS" pitchFamily="34" charset="0"/>
        </a:defRPr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marker>
            <c:symbol val="none"/>
          </c:marker>
          <c:cat>
            <c:numRef>
              <c:f>GRAPHS!$A$2:$A$31</c:f>
              <c:numCache>
                <c:formatCode>m/d/yyyy</c:formatCode>
                <c:ptCount val="30"/>
                <c:pt idx="0">
                  <c:v>41465</c:v>
                </c:pt>
                <c:pt idx="1">
                  <c:v>41466</c:v>
                </c:pt>
                <c:pt idx="2">
                  <c:v>41467</c:v>
                </c:pt>
                <c:pt idx="3">
                  <c:v>41468</c:v>
                </c:pt>
                <c:pt idx="4">
                  <c:v>41469</c:v>
                </c:pt>
                <c:pt idx="5">
                  <c:v>41470</c:v>
                </c:pt>
                <c:pt idx="6">
                  <c:v>41471</c:v>
                </c:pt>
                <c:pt idx="7">
                  <c:v>41472</c:v>
                </c:pt>
                <c:pt idx="8">
                  <c:v>41473</c:v>
                </c:pt>
                <c:pt idx="9">
                  <c:v>41474</c:v>
                </c:pt>
                <c:pt idx="10">
                  <c:v>41475</c:v>
                </c:pt>
                <c:pt idx="11">
                  <c:v>41476</c:v>
                </c:pt>
                <c:pt idx="12">
                  <c:v>41477</c:v>
                </c:pt>
                <c:pt idx="13">
                  <c:v>41478</c:v>
                </c:pt>
                <c:pt idx="14">
                  <c:v>41479</c:v>
                </c:pt>
                <c:pt idx="15">
                  <c:v>41480</c:v>
                </c:pt>
                <c:pt idx="16">
                  <c:v>41481</c:v>
                </c:pt>
                <c:pt idx="17">
                  <c:v>41482</c:v>
                </c:pt>
                <c:pt idx="18">
                  <c:v>41483</c:v>
                </c:pt>
                <c:pt idx="19">
                  <c:v>41484</c:v>
                </c:pt>
                <c:pt idx="20">
                  <c:v>41485</c:v>
                </c:pt>
                <c:pt idx="21">
                  <c:v>41486</c:v>
                </c:pt>
                <c:pt idx="22">
                  <c:v>41487</c:v>
                </c:pt>
                <c:pt idx="23">
                  <c:v>41488</c:v>
                </c:pt>
                <c:pt idx="24">
                  <c:v>41489</c:v>
                </c:pt>
                <c:pt idx="25">
                  <c:v>41490</c:v>
                </c:pt>
                <c:pt idx="26">
                  <c:v>41491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cat>
          <c:val>
            <c:numRef>
              <c:f>GRAPHS!$I$2:$I$31</c:f>
              <c:numCache>
                <c:formatCode>"$"#,##0.00</c:formatCode>
                <c:ptCount val="30"/>
                <c:pt idx="0">
                  <c:v>2.3263850994943427</c:v>
                </c:pt>
                <c:pt idx="1">
                  <c:v>2.9993270021685481</c:v>
                </c:pt>
                <c:pt idx="2">
                  <c:v>2.9998855442371521</c:v>
                </c:pt>
                <c:pt idx="3">
                  <c:v>2.996089931573799</c:v>
                </c:pt>
                <c:pt idx="4">
                  <c:v>2.9992296152130709</c:v>
                </c:pt>
                <c:pt idx="5">
                  <c:v>2.998494037201354</c:v>
                </c:pt>
                <c:pt idx="6">
                  <c:v>3.0000806581706745</c:v>
                </c:pt>
                <c:pt idx="7">
                  <c:v>3.0012816546603633</c:v>
                </c:pt>
                <c:pt idx="8">
                  <c:v>1.8158055240916626</c:v>
                </c:pt>
                <c:pt idx="9">
                  <c:v>2.2295287958115195</c:v>
                </c:pt>
                <c:pt idx="10">
                  <c:v>1.9452191649669084</c:v>
                </c:pt>
                <c:pt idx="11">
                  <c:v>1.8567281350942471</c:v>
                </c:pt>
                <c:pt idx="12">
                  <c:v>2.0634154747544371</c:v>
                </c:pt>
                <c:pt idx="13">
                  <c:v>2.9458303875029475</c:v>
                </c:pt>
                <c:pt idx="14">
                  <c:v>2.0094751943415727</c:v>
                </c:pt>
                <c:pt idx="15">
                  <c:v>2.7873188156900475</c:v>
                </c:pt>
                <c:pt idx="16">
                  <c:v>2.968785004854007</c:v>
                </c:pt>
                <c:pt idx="17">
                  <c:v>2.9991664772296729</c:v>
                </c:pt>
                <c:pt idx="18">
                  <c:v>2.0194425457583347</c:v>
                </c:pt>
                <c:pt idx="19">
                  <c:v>2.9997180716098097</c:v>
                </c:pt>
                <c:pt idx="20">
                  <c:v>2.096213365939398</c:v>
                </c:pt>
                <c:pt idx="21">
                  <c:v>21.63352272727273</c:v>
                </c:pt>
                <c:pt idx="22">
                  <c:v>2.0262010646920952</c:v>
                </c:pt>
                <c:pt idx="23">
                  <c:v>2.2975455787440544</c:v>
                </c:pt>
                <c:pt idx="24">
                  <c:v>2.1227609490762447</c:v>
                </c:pt>
                <c:pt idx="25">
                  <c:v>1.9341111217366374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902328"/>
        <c:axId val="391902720"/>
      </c:lineChart>
      <c:dateAx>
        <c:axId val="391902328"/>
        <c:scaling>
          <c:orientation val="minMax"/>
          <c:max val="41490"/>
          <c:min val="41465"/>
        </c:scaling>
        <c:delete val="0"/>
        <c:axPos val="b"/>
        <c:numFmt formatCode="m/d/yyyy" sourceLinked="1"/>
        <c:majorTickMark val="out"/>
        <c:minorTickMark val="none"/>
        <c:tickLblPos val="nextTo"/>
        <c:crossAx val="391902720"/>
        <c:crosses val="autoZero"/>
        <c:auto val="1"/>
        <c:lblOffset val="100"/>
        <c:baseTimeUnit val="days"/>
      </c:dateAx>
      <c:valAx>
        <c:axId val="391902720"/>
        <c:scaling>
          <c:orientation val="minMax"/>
          <c:max val="5"/>
        </c:scaling>
        <c:delete val="0"/>
        <c:axPos val="l"/>
        <c:numFmt formatCode="&quot;$&quot;#,##0.00" sourceLinked="1"/>
        <c:majorTickMark val="out"/>
        <c:minorTickMark val="none"/>
        <c:tickLblPos val="nextTo"/>
        <c:crossAx val="39190232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>
          <a:latin typeface="Trebuchet MS" pitchFamily="34" charset="0"/>
        </a:defRPr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marker>
            <c:symbol val="none"/>
          </c:marker>
          <c:cat>
            <c:numRef>
              <c:f>GRAPHS!$A$2:$A$31</c:f>
              <c:numCache>
                <c:formatCode>m/d/yyyy</c:formatCode>
                <c:ptCount val="30"/>
                <c:pt idx="0">
                  <c:v>41465</c:v>
                </c:pt>
                <c:pt idx="1">
                  <c:v>41466</c:v>
                </c:pt>
                <c:pt idx="2">
                  <c:v>41467</c:v>
                </c:pt>
                <c:pt idx="3">
                  <c:v>41468</c:v>
                </c:pt>
                <c:pt idx="4">
                  <c:v>41469</c:v>
                </c:pt>
                <c:pt idx="5">
                  <c:v>41470</c:v>
                </c:pt>
                <c:pt idx="6">
                  <c:v>41471</c:v>
                </c:pt>
                <c:pt idx="7">
                  <c:v>41472</c:v>
                </c:pt>
                <c:pt idx="8">
                  <c:v>41473</c:v>
                </c:pt>
                <c:pt idx="9">
                  <c:v>41474</c:v>
                </c:pt>
                <c:pt idx="10">
                  <c:v>41475</c:v>
                </c:pt>
                <c:pt idx="11">
                  <c:v>41476</c:v>
                </c:pt>
                <c:pt idx="12">
                  <c:v>41477</c:v>
                </c:pt>
                <c:pt idx="13">
                  <c:v>41478</c:v>
                </c:pt>
                <c:pt idx="14">
                  <c:v>41479</c:v>
                </c:pt>
                <c:pt idx="15">
                  <c:v>41480</c:v>
                </c:pt>
                <c:pt idx="16">
                  <c:v>41481</c:v>
                </c:pt>
                <c:pt idx="17">
                  <c:v>41482</c:v>
                </c:pt>
                <c:pt idx="18">
                  <c:v>41483</c:v>
                </c:pt>
                <c:pt idx="19">
                  <c:v>41484</c:v>
                </c:pt>
                <c:pt idx="20">
                  <c:v>41485</c:v>
                </c:pt>
                <c:pt idx="21">
                  <c:v>41486</c:v>
                </c:pt>
                <c:pt idx="22">
                  <c:v>41487</c:v>
                </c:pt>
                <c:pt idx="23">
                  <c:v>41488</c:v>
                </c:pt>
                <c:pt idx="24">
                  <c:v>41489</c:v>
                </c:pt>
                <c:pt idx="25">
                  <c:v>41490</c:v>
                </c:pt>
                <c:pt idx="26">
                  <c:v>41491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cat>
          <c:val>
            <c:numRef>
              <c:f>GRAPHS!$D$2:$D$31</c:f>
              <c:numCache>
                <c:formatCode>General</c:formatCode>
                <c:ptCount val="30"/>
                <c:pt idx="0">
                  <c:v>27489</c:v>
                </c:pt>
                <c:pt idx="1">
                  <c:v>26746</c:v>
                </c:pt>
                <c:pt idx="2">
                  <c:v>26211</c:v>
                </c:pt>
                <c:pt idx="3">
                  <c:v>26598</c:v>
                </c:pt>
                <c:pt idx="4">
                  <c:v>24663</c:v>
                </c:pt>
                <c:pt idx="5">
                  <c:v>24569</c:v>
                </c:pt>
                <c:pt idx="6">
                  <c:v>24796</c:v>
                </c:pt>
                <c:pt idx="7">
                  <c:v>22627</c:v>
                </c:pt>
                <c:pt idx="8">
                  <c:v>22954</c:v>
                </c:pt>
                <c:pt idx="9">
                  <c:v>23875</c:v>
                </c:pt>
                <c:pt idx="10">
                  <c:v>24023</c:v>
                </c:pt>
                <c:pt idx="11">
                  <c:v>24457</c:v>
                </c:pt>
                <c:pt idx="12">
                  <c:v>29015</c:v>
                </c:pt>
                <c:pt idx="13">
                  <c:v>29703</c:v>
                </c:pt>
                <c:pt idx="14">
                  <c:v>29973</c:v>
                </c:pt>
                <c:pt idx="15">
                  <c:v>29114</c:v>
                </c:pt>
                <c:pt idx="16">
                  <c:v>26782</c:v>
                </c:pt>
                <c:pt idx="17">
                  <c:v>26394</c:v>
                </c:pt>
                <c:pt idx="18">
                  <c:v>26334</c:v>
                </c:pt>
                <c:pt idx="19">
                  <c:v>24829</c:v>
                </c:pt>
                <c:pt idx="20">
                  <c:v>26171</c:v>
                </c:pt>
                <c:pt idx="21">
                  <c:v>704</c:v>
                </c:pt>
                <c:pt idx="22">
                  <c:v>45647</c:v>
                </c:pt>
                <c:pt idx="23">
                  <c:v>21227</c:v>
                </c:pt>
                <c:pt idx="24">
                  <c:v>21326</c:v>
                </c:pt>
                <c:pt idx="25">
                  <c:v>20914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903504"/>
        <c:axId val="391903896"/>
      </c:lineChart>
      <c:dateAx>
        <c:axId val="391903504"/>
        <c:scaling>
          <c:orientation val="minMax"/>
          <c:max val="41490"/>
          <c:min val="41465"/>
        </c:scaling>
        <c:delete val="0"/>
        <c:axPos val="b"/>
        <c:numFmt formatCode="m/d/yyyy" sourceLinked="1"/>
        <c:majorTickMark val="out"/>
        <c:minorTickMark val="none"/>
        <c:tickLblPos val="nextTo"/>
        <c:crossAx val="391903896"/>
        <c:crosses val="autoZero"/>
        <c:auto val="1"/>
        <c:lblOffset val="100"/>
        <c:baseTimeUnit val="days"/>
      </c:dateAx>
      <c:valAx>
        <c:axId val="3919038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 baseline="0"/>
            </a:pPr>
            <a:endParaRPr lang="en-US"/>
          </a:p>
        </c:txPr>
        <c:crossAx val="39190350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>
          <a:latin typeface="Trebuchet MS" pitchFamily="34" charset="0"/>
        </a:defRPr>
      </a:pPr>
      <a:endParaRPr lang="en-US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869524807982607"/>
          <c:y val="3.5967608562143212E-2"/>
          <c:w val="0.85793015249864335"/>
          <c:h val="0.629288967878601"/>
        </c:manualLayout>
      </c:layout>
      <c:lineChart>
        <c:grouping val="standard"/>
        <c:varyColors val="0"/>
        <c:ser>
          <c:idx val="0"/>
          <c:order val="0"/>
          <c:tx>
            <c:strRef>
              <c:f>GRAPHS!$B$1</c:f>
              <c:strCache>
                <c:ptCount val="1"/>
                <c:pt idx="0">
                  <c:v>Campaign Spend</c:v>
                </c:pt>
              </c:strCache>
            </c:strRef>
          </c:tx>
          <c:spPr>
            <a:ln w="50800"/>
          </c:spPr>
          <c:marker>
            <c:symbol val="none"/>
          </c:marker>
          <c:cat>
            <c:numRef>
              <c:f>GRAPHS!$A$2:$A$31</c:f>
              <c:numCache>
                <c:formatCode>m/d/yyyy</c:formatCode>
                <c:ptCount val="30"/>
                <c:pt idx="0">
                  <c:v>41465</c:v>
                </c:pt>
                <c:pt idx="1">
                  <c:v>41466</c:v>
                </c:pt>
                <c:pt idx="2">
                  <c:v>41467</c:v>
                </c:pt>
                <c:pt idx="3">
                  <c:v>41468</c:v>
                </c:pt>
                <c:pt idx="4">
                  <c:v>41469</c:v>
                </c:pt>
                <c:pt idx="5">
                  <c:v>41470</c:v>
                </c:pt>
                <c:pt idx="6">
                  <c:v>41471</c:v>
                </c:pt>
                <c:pt idx="7">
                  <c:v>41472</c:v>
                </c:pt>
                <c:pt idx="8">
                  <c:v>41473</c:v>
                </c:pt>
                <c:pt idx="9">
                  <c:v>41474</c:v>
                </c:pt>
                <c:pt idx="10">
                  <c:v>41475</c:v>
                </c:pt>
                <c:pt idx="11">
                  <c:v>41476</c:v>
                </c:pt>
                <c:pt idx="12">
                  <c:v>41477</c:v>
                </c:pt>
                <c:pt idx="13">
                  <c:v>41478</c:v>
                </c:pt>
                <c:pt idx="14">
                  <c:v>41479</c:v>
                </c:pt>
                <c:pt idx="15">
                  <c:v>41480</c:v>
                </c:pt>
                <c:pt idx="16">
                  <c:v>41481</c:v>
                </c:pt>
                <c:pt idx="17">
                  <c:v>41482</c:v>
                </c:pt>
                <c:pt idx="18">
                  <c:v>41483</c:v>
                </c:pt>
                <c:pt idx="19">
                  <c:v>41484</c:v>
                </c:pt>
                <c:pt idx="20">
                  <c:v>41485</c:v>
                </c:pt>
                <c:pt idx="21">
                  <c:v>41486</c:v>
                </c:pt>
                <c:pt idx="22">
                  <c:v>41487</c:v>
                </c:pt>
                <c:pt idx="23">
                  <c:v>41488</c:v>
                </c:pt>
                <c:pt idx="24">
                  <c:v>41489</c:v>
                </c:pt>
                <c:pt idx="25">
                  <c:v>41490</c:v>
                </c:pt>
                <c:pt idx="26">
                  <c:v>41491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cat>
          <c:val>
            <c:numRef>
              <c:f>GRAPHS!$B$2:$B$31</c:f>
              <c:numCache>
                <c:formatCode>"$"#,##0.00</c:formatCode>
                <c:ptCount val="30"/>
                <c:pt idx="0">
                  <c:v>63.949999999999996</c:v>
                </c:pt>
                <c:pt idx="1">
                  <c:v>80.22</c:v>
                </c:pt>
                <c:pt idx="2">
                  <c:v>78.63</c:v>
                </c:pt>
                <c:pt idx="3">
                  <c:v>79.69</c:v>
                </c:pt>
                <c:pt idx="4">
                  <c:v>73.97</c:v>
                </c:pt>
                <c:pt idx="5">
                  <c:v>73.669999999999973</c:v>
                </c:pt>
                <c:pt idx="6">
                  <c:v>74.39</c:v>
                </c:pt>
                <c:pt idx="7">
                  <c:v>67.910000000000025</c:v>
                </c:pt>
                <c:pt idx="8">
                  <c:v>41.68</c:v>
                </c:pt>
                <c:pt idx="9">
                  <c:v>53.230000000000011</c:v>
                </c:pt>
                <c:pt idx="10">
                  <c:v>46.730000000000011</c:v>
                </c:pt>
                <c:pt idx="11">
                  <c:v>45.41</c:v>
                </c:pt>
                <c:pt idx="12">
                  <c:v>59.87</c:v>
                </c:pt>
                <c:pt idx="13">
                  <c:v>87.5</c:v>
                </c:pt>
                <c:pt idx="14">
                  <c:v>60.230000000000011</c:v>
                </c:pt>
                <c:pt idx="15">
                  <c:v>81.149999999999991</c:v>
                </c:pt>
                <c:pt idx="16">
                  <c:v>79.510000000000005</c:v>
                </c:pt>
                <c:pt idx="17">
                  <c:v>79.16</c:v>
                </c:pt>
                <c:pt idx="18">
                  <c:v>53.18</c:v>
                </c:pt>
                <c:pt idx="19">
                  <c:v>74.48</c:v>
                </c:pt>
                <c:pt idx="20">
                  <c:v>54.86</c:v>
                </c:pt>
                <c:pt idx="21">
                  <c:v>15.229999999999999</c:v>
                </c:pt>
                <c:pt idx="22">
                  <c:v>92.490000000000023</c:v>
                </c:pt>
                <c:pt idx="23">
                  <c:v>48.77</c:v>
                </c:pt>
                <c:pt idx="24">
                  <c:v>45.27</c:v>
                </c:pt>
                <c:pt idx="25">
                  <c:v>40.449999999999996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GRAPHS!$C$1</c:f>
              <c:strCache>
                <c:ptCount val="1"/>
                <c:pt idx="0">
                  <c:v>Visits</c:v>
                </c:pt>
              </c:strCache>
            </c:strRef>
          </c:tx>
          <c:spPr>
            <a:ln w="50800"/>
          </c:spPr>
          <c:marker>
            <c:symbol val="none"/>
          </c:marker>
          <c:cat>
            <c:numRef>
              <c:f>GRAPHS!$A$2:$A$31</c:f>
              <c:numCache>
                <c:formatCode>m/d/yyyy</c:formatCode>
                <c:ptCount val="30"/>
                <c:pt idx="0">
                  <c:v>41465</c:v>
                </c:pt>
                <c:pt idx="1">
                  <c:v>41466</c:v>
                </c:pt>
                <c:pt idx="2">
                  <c:v>41467</c:v>
                </c:pt>
                <c:pt idx="3">
                  <c:v>41468</c:v>
                </c:pt>
                <c:pt idx="4">
                  <c:v>41469</c:v>
                </c:pt>
                <c:pt idx="5">
                  <c:v>41470</c:v>
                </c:pt>
                <c:pt idx="6">
                  <c:v>41471</c:v>
                </c:pt>
                <c:pt idx="7">
                  <c:v>41472</c:v>
                </c:pt>
                <c:pt idx="8">
                  <c:v>41473</c:v>
                </c:pt>
                <c:pt idx="9">
                  <c:v>41474</c:v>
                </c:pt>
                <c:pt idx="10">
                  <c:v>41475</c:v>
                </c:pt>
                <c:pt idx="11">
                  <c:v>41476</c:v>
                </c:pt>
                <c:pt idx="12">
                  <c:v>41477</c:v>
                </c:pt>
                <c:pt idx="13">
                  <c:v>41478</c:v>
                </c:pt>
                <c:pt idx="14">
                  <c:v>41479</c:v>
                </c:pt>
                <c:pt idx="15">
                  <c:v>41480</c:v>
                </c:pt>
                <c:pt idx="16">
                  <c:v>41481</c:v>
                </c:pt>
                <c:pt idx="17">
                  <c:v>41482</c:v>
                </c:pt>
                <c:pt idx="18">
                  <c:v>41483</c:v>
                </c:pt>
                <c:pt idx="19">
                  <c:v>41484</c:v>
                </c:pt>
                <c:pt idx="20">
                  <c:v>41485</c:v>
                </c:pt>
                <c:pt idx="21">
                  <c:v>41486</c:v>
                </c:pt>
                <c:pt idx="22">
                  <c:v>41487</c:v>
                </c:pt>
                <c:pt idx="23">
                  <c:v>41488</c:v>
                </c:pt>
                <c:pt idx="24">
                  <c:v>41489</c:v>
                </c:pt>
                <c:pt idx="25">
                  <c:v>41490</c:v>
                </c:pt>
                <c:pt idx="26">
                  <c:v>41491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cat>
          <c:val>
            <c:numRef>
              <c:f>GRAPHS!$C$2:$C$31</c:f>
              <c:numCache>
                <c:formatCode>General</c:formatCode>
                <c:ptCount val="30"/>
                <c:pt idx="0">
                  <c:v>28</c:v>
                </c:pt>
                <c:pt idx="1">
                  <c:v>13</c:v>
                </c:pt>
                <c:pt idx="2">
                  <c:v>21</c:v>
                </c:pt>
                <c:pt idx="3">
                  <c:v>21</c:v>
                </c:pt>
                <c:pt idx="4">
                  <c:v>13</c:v>
                </c:pt>
                <c:pt idx="5">
                  <c:v>20</c:v>
                </c:pt>
                <c:pt idx="6">
                  <c:v>12</c:v>
                </c:pt>
                <c:pt idx="7">
                  <c:v>11</c:v>
                </c:pt>
                <c:pt idx="8">
                  <c:v>12</c:v>
                </c:pt>
                <c:pt idx="9">
                  <c:v>10</c:v>
                </c:pt>
                <c:pt idx="10">
                  <c:v>8</c:v>
                </c:pt>
                <c:pt idx="11">
                  <c:v>9</c:v>
                </c:pt>
                <c:pt idx="12">
                  <c:v>16</c:v>
                </c:pt>
                <c:pt idx="13">
                  <c:v>14</c:v>
                </c:pt>
                <c:pt idx="14">
                  <c:v>9</c:v>
                </c:pt>
                <c:pt idx="15">
                  <c:v>11</c:v>
                </c:pt>
                <c:pt idx="16">
                  <c:v>11</c:v>
                </c:pt>
                <c:pt idx="17">
                  <c:v>8</c:v>
                </c:pt>
                <c:pt idx="18">
                  <c:v>19</c:v>
                </c:pt>
                <c:pt idx="19">
                  <c:v>12</c:v>
                </c:pt>
                <c:pt idx="20">
                  <c:v>24</c:v>
                </c:pt>
                <c:pt idx="21">
                  <c:v>0</c:v>
                </c:pt>
                <c:pt idx="22">
                  <c:v>22</c:v>
                </c:pt>
                <c:pt idx="23">
                  <c:v>11</c:v>
                </c:pt>
                <c:pt idx="24">
                  <c:v>13</c:v>
                </c:pt>
                <c:pt idx="25">
                  <c:v>18</c:v>
                </c:pt>
                <c:pt idx="26">
                  <c:v>14.07692307692308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93328"/>
        <c:axId val="393793720"/>
      </c:lineChart>
      <c:dateAx>
        <c:axId val="393793328"/>
        <c:scaling>
          <c:orientation val="minMax"/>
          <c:max val="41490"/>
          <c:min val="41465"/>
        </c:scaling>
        <c:delete val="0"/>
        <c:axPos val="b"/>
        <c:numFmt formatCode="m/d/yyyy" sourceLinked="1"/>
        <c:majorTickMark val="out"/>
        <c:minorTickMark val="none"/>
        <c:tickLblPos val="nextTo"/>
        <c:crossAx val="393793720"/>
        <c:crosses val="autoZero"/>
        <c:auto val="1"/>
        <c:lblOffset val="100"/>
        <c:baseTimeUnit val="days"/>
      </c:dateAx>
      <c:valAx>
        <c:axId val="393793720"/>
        <c:scaling>
          <c:orientation val="minMax"/>
        </c:scaling>
        <c:delete val="0"/>
        <c:axPos val="l"/>
        <c:numFmt formatCode="&quot;$&quot;#,##0.00" sourceLinked="1"/>
        <c:majorTickMark val="out"/>
        <c:minorTickMark val="none"/>
        <c:tickLblPos val="nextTo"/>
        <c:crossAx val="393793328"/>
        <c:crosses val="autoZero"/>
        <c:crossBetween val="between"/>
      </c:valAx>
      <c:spPr>
        <a:noFill/>
      </c:spPr>
    </c:plotArea>
    <c:legend>
      <c:legendPos val="b"/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>
          <a:latin typeface="Trebuchet MS" pitchFamily="34" charset="0"/>
        </a:defRPr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B7361-6548-4F1B-B80A-6DE9C2A84D23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BA33E9-795D-47F6-8818-C55D803B4F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7922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E86C3-B686-4585-B6F9-4BD652A5CE43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C0219-B38C-41EE-9749-731622440F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822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083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27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606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242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74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74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107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755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271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083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271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606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2427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74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74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1077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7553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271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083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271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6064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2427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746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746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1077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7553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271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spcBef>
                <a:spcPct val="20000"/>
              </a:spcBef>
              <a:buFont typeface="Arial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4271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8559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9711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have the ability to track the last 1,000 visits.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661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2427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C0219-B38C-41EE-9749-731622440F47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427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889D-AC26-464F-A826-1B8F0AF34DF6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ACD1-58F3-4E91-9A79-B11FAF14BD3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C:\Users\Ambar Alvarenga\Desktop\New folder\Dropbox\Client Info\Volvo of the Triad\Creative Assets\VOTT Logos\Volvo of the Triad-logo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848" y="381000"/>
            <a:ext cx="2785696" cy="112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046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691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889D-AC26-464F-A826-1B8F0AF34DF6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ACD1-58F3-4E91-9A79-B11FAF14BD3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C:\Users\Ambar Alvarenga\Desktop\New folder\Dropbox\Client Info\Volvo of the Triad\Creative Assets\VOTT Logos\Volvo of the Triad-logo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81000"/>
            <a:ext cx="2307248" cy="92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58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17132"/>
            <a:ext cx="8229600" cy="4309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E889D-AC26-464F-A826-1B8F0AF34DF6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DACD1-58F3-4E91-9A79-B11FAF14BD3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1" y="5945068"/>
            <a:ext cx="2641600" cy="785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9280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chart" Target="../charts/char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900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49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4900" b="1" dirty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4900" b="1" dirty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4900" b="1" dirty="0" smtClean="0">
                <a:solidFill>
                  <a:schemeClr val="tx2"/>
                </a:solidFill>
                <a:latin typeface="Trebuchet MS" pitchFamily="34" charset="0"/>
              </a:rPr>
              <a:t>Volvo of the Triad </a:t>
            </a:r>
            <a:br>
              <a:rPr lang="en-US" sz="49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4900" dirty="0" smtClean="0">
                <a:latin typeface="Trebuchet MS" pitchFamily="34" charset="0"/>
              </a:rPr>
              <a:t>Winston-Salem</a:t>
            </a:r>
            <a: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>Search Engine Marketing</a:t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dirty="0" smtClean="0">
                <a:latin typeface="Trebuchet MS" pitchFamily="34" charset="0"/>
              </a:rPr>
              <a:t>Campaign Performance Summary</a:t>
            </a:r>
            <a:br>
              <a:rPr lang="en-US" sz="2700" dirty="0" smtClean="0">
                <a:latin typeface="Trebuchet MS" pitchFamily="34" charset="0"/>
              </a:rPr>
            </a:br>
            <a:r>
              <a:rPr lang="en-US" sz="2700" dirty="0">
                <a:latin typeface="Trebuchet MS" pitchFamily="34" charset="0"/>
              </a:rPr>
              <a:t/>
            </a:r>
            <a:br>
              <a:rPr lang="en-US" sz="2700" dirty="0">
                <a:latin typeface="Trebuchet MS" pitchFamily="34" charset="0"/>
              </a:rPr>
            </a:br>
            <a:r>
              <a:rPr lang="en-US" sz="2700" dirty="0" smtClean="0">
                <a:latin typeface="Trebuchet MS" pitchFamily="34" charset="0"/>
              </a:rPr>
              <a:t>July/August 2013</a:t>
            </a: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endParaRPr lang="en-US" sz="2700" b="1" dirty="0">
              <a:solidFill>
                <a:schemeClr val="tx2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82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tx2"/>
                </a:solidFill>
                <a:latin typeface="Trebuchet MS" pitchFamily="34" charset="0"/>
              </a:rPr>
              <a:t>Campaign Overview</a:t>
            </a:r>
            <a:endParaRPr lang="en-US" sz="3200" b="1" dirty="0">
              <a:solidFill>
                <a:schemeClr val="tx2"/>
              </a:solidFill>
              <a:latin typeface="Trebuchet MS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rebuchet MS" pitchFamily="34" charset="0"/>
              </a:rPr>
              <a:t>Start date: </a:t>
            </a:r>
            <a:r>
              <a:rPr lang="en-US" sz="2400" dirty="0" smtClean="0"/>
              <a:t>7</a:t>
            </a:r>
            <a:r>
              <a:rPr lang="en-US" sz="2400" dirty="0" smtClean="0">
                <a:latin typeface="Trebuchet MS" pitchFamily="34" charset="0"/>
              </a:rPr>
              <a:t>/24/2013</a:t>
            </a:r>
          </a:p>
          <a:p>
            <a:r>
              <a:rPr lang="en-US" sz="2400" dirty="0" smtClean="0">
                <a:latin typeface="Trebuchet MS" pitchFamily="34" charset="0"/>
              </a:rPr>
              <a:t>End date: </a:t>
            </a:r>
            <a:r>
              <a:rPr lang="en-US" sz="2400" dirty="0" smtClean="0"/>
              <a:t>8</a:t>
            </a:r>
            <a:r>
              <a:rPr lang="en-US" sz="2400" dirty="0" smtClean="0">
                <a:latin typeface="Trebuchet MS" pitchFamily="34" charset="0"/>
              </a:rPr>
              <a:t>/18/2013</a:t>
            </a:r>
          </a:p>
          <a:p>
            <a:r>
              <a:rPr lang="en-US" sz="2400" dirty="0" smtClean="0">
                <a:latin typeface="Trebuchet MS" pitchFamily="34" charset="0"/>
              </a:rPr>
              <a:t>Budget: $2,000.00</a:t>
            </a:r>
          </a:p>
          <a:p>
            <a:r>
              <a:rPr lang="en-US" sz="2400" dirty="0" smtClean="0">
                <a:latin typeface="Trebuchet MS" pitchFamily="34" charset="0"/>
              </a:rPr>
              <a:t>Spend: $</a:t>
            </a:r>
            <a:r>
              <a:rPr lang="en-US" sz="2400" dirty="0" smtClean="0"/>
              <a:t>2,041.68</a:t>
            </a:r>
          </a:p>
          <a:p>
            <a:endParaRPr lang="en-US" sz="2400" dirty="0" smtClean="0">
              <a:latin typeface="Trebuchet MS" pitchFamily="34" charset="0"/>
            </a:endParaRPr>
          </a:p>
          <a:p>
            <a:r>
              <a:rPr lang="en-US" sz="2400" dirty="0" smtClean="0">
                <a:latin typeface="Trebuchet MS" pitchFamily="34" charset="0"/>
              </a:rPr>
              <a:t>Results:</a:t>
            </a:r>
          </a:p>
          <a:p>
            <a:pPr lvl="1"/>
            <a:r>
              <a:rPr lang="en-US" sz="2000" dirty="0" smtClean="0">
                <a:latin typeface="Trebuchet MS" pitchFamily="34" charset="0"/>
              </a:rPr>
              <a:t>Impressions: </a:t>
            </a:r>
            <a:r>
              <a:rPr lang="en-US" sz="2000" dirty="0" smtClean="0"/>
              <a:t>33,584</a:t>
            </a:r>
            <a:endParaRPr lang="en-US" sz="2000" b="1" dirty="0" smtClean="0">
              <a:latin typeface="Trebuchet MS" pitchFamily="34" charset="0"/>
            </a:endParaRPr>
          </a:p>
          <a:p>
            <a:pPr lvl="1"/>
            <a:r>
              <a:rPr lang="en-US" sz="2000" dirty="0" smtClean="0">
                <a:latin typeface="Trebuchet MS" pitchFamily="34" charset="0"/>
              </a:rPr>
              <a:t>Site visits: </a:t>
            </a:r>
            <a:r>
              <a:rPr lang="en-US" sz="2000" dirty="0" smtClean="0"/>
              <a:t>948</a:t>
            </a:r>
            <a:endParaRPr lang="en-US" sz="2000" b="1" dirty="0" smtClean="0">
              <a:latin typeface="Trebuchet MS" pitchFamily="34" charset="0"/>
            </a:endParaRPr>
          </a:p>
          <a:p>
            <a:pPr lvl="1"/>
            <a:r>
              <a:rPr lang="en-US" sz="2000" dirty="0" smtClean="0">
                <a:latin typeface="Trebuchet MS" pitchFamily="34" charset="0"/>
              </a:rPr>
              <a:t>Cost per visit:  </a:t>
            </a:r>
            <a:r>
              <a:rPr lang="en-US" sz="2000" b="1" dirty="0" smtClean="0">
                <a:latin typeface="Trebuchet MS" pitchFamily="34" charset="0"/>
              </a:rPr>
              <a:t>$</a:t>
            </a:r>
            <a:r>
              <a:rPr lang="en-US" sz="2000" b="1" dirty="0" smtClean="0"/>
              <a:t>2.15</a:t>
            </a:r>
            <a:endParaRPr lang="en-US" sz="2000" dirty="0" smtClean="0">
              <a:latin typeface="Trebuchet MS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22674" y="4419600"/>
            <a:ext cx="48006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 smtClean="0">
                <a:latin typeface="Trebuchet MS" pitchFamily="34" charset="0"/>
              </a:rPr>
              <a:t>Avg. click-through </a:t>
            </a:r>
            <a:r>
              <a:rPr lang="en-US" sz="2000" dirty="0">
                <a:latin typeface="Trebuchet MS" pitchFamily="34" charset="0"/>
              </a:rPr>
              <a:t>rate: </a:t>
            </a:r>
            <a:r>
              <a:rPr lang="en-US" sz="2000" dirty="0" smtClean="0">
                <a:latin typeface="Trebuchet MS" pitchFamily="34" charset="0"/>
              </a:rPr>
              <a:t>2.82</a:t>
            </a:r>
            <a:r>
              <a:rPr lang="en-US" sz="2000" b="1" dirty="0" smtClean="0">
                <a:latin typeface="Trebuchet MS" pitchFamily="34" charset="0"/>
              </a:rPr>
              <a:t>%</a:t>
            </a:r>
            <a:endParaRPr lang="en-US" sz="2000" b="1" dirty="0">
              <a:latin typeface="Trebuchet MS" pitchFamily="34" charset="0"/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>
                <a:latin typeface="Trebuchet MS" pitchFamily="34" charset="0"/>
              </a:rPr>
              <a:t>Click-to-call rate: </a:t>
            </a:r>
            <a:r>
              <a:rPr lang="en-US" sz="2000" dirty="0" smtClean="0">
                <a:latin typeface="Trebuchet MS" pitchFamily="34" charset="0"/>
              </a:rPr>
              <a:t>20.99</a:t>
            </a:r>
            <a:r>
              <a:rPr lang="en-US" sz="2000" b="1" dirty="0" smtClean="0">
                <a:latin typeface="Trebuchet MS" pitchFamily="34" charset="0"/>
              </a:rPr>
              <a:t>%</a:t>
            </a:r>
            <a:endParaRPr lang="en-US" sz="2000" b="1" dirty="0">
              <a:latin typeface="Trebuchet MS" pitchFamily="34" charset="0"/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 smtClean="0">
                <a:latin typeface="Trebuchet MS" pitchFamily="34" charset="0"/>
              </a:rPr>
              <a:t>Avg. page position: 2.9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7552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7315200" cy="1143000"/>
          </a:xfrm>
        </p:spPr>
        <p:txBody>
          <a:bodyPr>
            <a:normAutofit/>
          </a:bodyPr>
          <a:lstStyle/>
          <a:p>
            <a:r>
              <a:rPr lang="en-US" sz="2500" dirty="0" smtClean="0">
                <a:latin typeface="Trebuchet MS" pitchFamily="34" charset="0"/>
              </a:rPr>
              <a:t>Cost per visit (CPV) averaged $2.15</a:t>
            </a:r>
            <a:endParaRPr lang="en-US" sz="2500" dirty="0">
              <a:latin typeface="Trebuchet MS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47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Winston-Salem - PAID SEARCH CAMPAIGN</a:t>
            </a:r>
            <a:endParaRPr lang="en-US" b="1" dirty="0">
              <a:latin typeface="Trebuchet MS" pitchFamily="34" charset="0"/>
            </a:endParaRPr>
          </a:p>
          <a:p>
            <a:pPr algn="ctr"/>
            <a:r>
              <a:rPr lang="en-US" b="1" dirty="0" smtClean="0">
                <a:latin typeface="Trebuchet MS" pitchFamily="34" charset="0"/>
              </a:rPr>
              <a:t>COST PER VISIT OVER TIME</a:t>
            </a:r>
          </a:p>
          <a:p>
            <a:pPr algn="ctr"/>
            <a:r>
              <a:rPr lang="en-US" b="1" dirty="0">
                <a:latin typeface="Trebuchet MS" pitchFamily="34" charset="0"/>
              </a:rPr>
              <a:t>Average visits/day: </a:t>
            </a:r>
            <a:r>
              <a:rPr lang="en-US" b="1" dirty="0" smtClean="0">
                <a:latin typeface="Trebuchet MS" pitchFamily="34" charset="0"/>
              </a:rPr>
              <a:t>36 Average </a:t>
            </a:r>
            <a:r>
              <a:rPr lang="en-US" b="1" dirty="0">
                <a:latin typeface="Trebuchet MS" pitchFamily="34" charset="0"/>
              </a:rPr>
              <a:t>CPV: </a:t>
            </a:r>
            <a:r>
              <a:rPr lang="en-US" b="1" dirty="0" smtClean="0">
                <a:latin typeface="Trebuchet MS" pitchFamily="34" charset="0"/>
              </a:rPr>
              <a:t>$2.15</a:t>
            </a:r>
            <a:endParaRPr lang="en-US" b="1" dirty="0">
              <a:latin typeface="Trebuchet MS" pitchFamily="34" charset="0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1841720"/>
              </p:ext>
            </p:extLst>
          </p:nvPr>
        </p:nvGraphicFramePr>
        <p:xfrm>
          <a:off x="762000" y="2209800"/>
          <a:ext cx="73152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9334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524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Winston-Salem - PAID SEARCH CAMPAIGN</a:t>
            </a:r>
            <a:endParaRPr lang="en-US" b="1" dirty="0">
              <a:latin typeface="Trebuchet MS" pitchFamily="34" charset="0"/>
            </a:endParaRPr>
          </a:p>
          <a:p>
            <a:pPr algn="ctr"/>
            <a:r>
              <a:rPr lang="en-US" b="1" dirty="0" smtClean="0">
                <a:latin typeface="Trebuchet MS" pitchFamily="34" charset="0"/>
              </a:rPr>
              <a:t>CLICK </a:t>
            </a:r>
            <a:r>
              <a:rPr lang="en-US" b="1" dirty="0">
                <a:latin typeface="Trebuchet MS" pitchFamily="34" charset="0"/>
              </a:rPr>
              <a:t>THROUGH RATE OVER TIME</a:t>
            </a:r>
          </a:p>
          <a:p>
            <a:pPr marL="0" lvl="1" algn="ctr"/>
            <a:r>
              <a:rPr lang="en-US" b="1" dirty="0">
                <a:latin typeface="Trebuchet MS" pitchFamily="34" charset="0"/>
              </a:rPr>
              <a:t>Average click through </a:t>
            </a:r>
            <a:r>
              <a:rPr lang="en-US" b="1" dirty="0" smtClean="0">
                <a:latin typeface="Trebuchet MS" pitchFamily="34" charset="0"/>
              </a:rPr>
              <a:t>rate:  </a:t>
            </a:r>
            <a:r>
              <a:rPr lang="en-US" b="1" u="sng" dirty="0" smtClean="0">
                <a:latin typeface="Trebuchet MS" pitchFamily="34" charset="0"/>
              </a:rPr>
              <a:t>2.82%</a:t>
            </a:r>
            <a:endParaRPr lang="en-US" b="1" u="sng" dirty="0">
              <a:latin typeface="Trebuchet MS" pitchFamily="34" charset="0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latin typeface="Trebuchet MS" pitchFamily="34" charset="0"/>
              </a:rPr>
              <a:t>Keyword optimization and relevant search</a:t>
            </a:r>
            <a:br>
              <a:rPr lang="en-US" sz="2400" dirty="0" smtClean="0">
                <a:latin typeface="Trebuchet MS" pitchFamily="34" charset="0"/>
              </a:rPr>
            </a:br>
            <a:r>
              <a:rPr lang="en-US" sz="2400" dirty="0" smtClean="0">
                <a:latin typeface="Trebuchet MS" pitchFamily="34" charset="0"/>
              </a:rPr>
              <a:t>ads contribute to great click through %</a:t>
            </a:r>
            <a:endParaRPr lang="en-US" sz="2400" dirty="0">
              <a:latin typeface="Trebuchet MS" pitchFamily="34" charset="0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2386358"/>
              </p:ext>
            </p:extLst>
          </p:nvPr>
        </p:nvGraphicFramePr>
        <p:xfrm>
          <a:off x="838200" y="2447330"/>
          <a:ext cx="6553200" cy="3343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92183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6934200" cy="914400"/>
          </a:xfrm>
        </p:spPr>
        <p:txBody>
          <a:bodyPr>
            <a:noAutofit/>
          </a:bodyPr>
          <a:lstStyle/>
          <a:p>
            <a:r>
              <a:rPr lang="en-US" sz="2500" dirty="0" smtClean="0">
                <a:latin typeface="Trebuchet MS" pitchFamily="34" charset="0"/>
              </a:rPr>
              <a:t>Delivering the right ads at the right </a:t>
            </a:r>
            <a:br>
              <a:rPr lang="en-US" sz="2500" dirty="0" smtClean="0">
                <a:latin typeface="Trebuchet MS" pitchFamily="34" charset="0"/>
              </a:rPr>
            </a:br>
            <a:r>
              <a:rPr lang="en-US" sz="2500" dirty="0" smtClean="0">
                <a:latin typeface="Trebuchet MS" pitchFamily="34" charset="0"/>
              </a:rPr>
              <a:t>time to achieve maximum results</a:t>
            </a:r>
            <a:endParaRPr lang="en-US" sz="2500" dirty="0">
              <a:latin typeface="Trebuchet MS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1524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Winston-Salem  - PAID SEARCH CAMPAIGN</a:t>
            </a:r>
            <a:endParaRPr lang="en-US" b="1" dirty="0">
              <a:latin typeface="Trebuchet MS" pitchFamily="34" charset="0"/>
            </a:endParaRPr>
          </a:p>
          <a:p>
            <a:pPr algn="ctr"/>
            <a:r>
              <a:rPr lang="en-US" b="1" dirty="0" smtClean="0">
                <a:latin typeface="Trebuchet MS" pitchFamily="34" charset="0"/>
              </a:rPr>
              <a:t>EXAMPLES OF CURRENT PAID SEARCH ADS</a:t>
            </a:r>
          </a:p>
        </p:txBody>
      </p:sp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585918"/>
            <a:ext cx="2346436" cy="8686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Picture 18" descr="Screen Clippi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36" y="3414710"/>
            <a:ext cx="190527" cy="28579"/>
          </a:xfrm>
          <a:prstGeom prst="rect">
            <a:avLst/>
          </a:prstGeom>
        </p:spPr>
      </p:pic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577218"/>
            <a:ext cx="2331720" cy="8669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213" y="2585918"/>
            <a:ext cx="2331720" cy="8706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213" y="4105137"/>
            <a:ext cx="2331720" cy="817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159" y="4105137"/>
            <a:ext cx="2331720" cy="8569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684" y="3405184"/>
            <a:ext cx="228632" cy="47632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113115"/>
            <a:ext cx="2331720" cy="8542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67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7849115"/>
              </p:ext>
            </p:extLst>
          </p:nvPr>
        </p:nvGraphicFramePr>
        <p:xfrm>
          <a:off x="457200" y="2499295"/>
          <a:ext cx="7848600" cy="3348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5600" cy="1143000"/>
          </a:xfrm>
        </p:spPr>
        <p:txBody>
          <a:bodyPr>
            <a:noAutofit/>
          </a:bodyPr>
          <a:lstStyle/>
          <a:p>
            <a:r>
              <a:rPr lang="en-US" sz="2500" dirty="0" smtClean="0">
                <a:latin typeface="Trebuchet MS" pitchFamily="34" charset="0"/>
              </a:rPr>
              <a:t>62% of visitors viewed </a:t>
            </a:r>
            <a:br>
              <a:rPr lang="en-US" sz="2500" dirty="0" smtClean="0">
                <a:latin typeface="Trebuchet MS" pitchFamily="34" charset="0"/>
              </a:rPr>
            </a:br>
            <a:r>
              <a:rPr lang="en-US" sz="2500" dirty="0" smtClean="0">
                <a:latin typeface="Trebuchet MS" pitchFamily="34" charset="0"/>
              </a:rPr>
              <a:t>pre-owned vehicles</a:t>
            </a:r>
            <a:endParaRPr lang="en-US" sz="2500" dirty="0">
              <a:latin typeface="Trebuchet MS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447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Winston-Salem - </a:t>
            </a:r>
            <a:r>
              <a:rPr lang="en-US" b="1" dirty="0">
                <a:latin typeface="Trebuchet MS" pitchFamily="34" charset="0"/>
              </a:rPr>
              <a:t>PAID SEARCH CAMPAIGN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INDIVIDUAL PAGE VIEWS BY %</a:t>
            </a:r>
          </a:p>
        </p:txBody>
      </p:sp>
      <p:sp>
        <p:nvSpPr>
          <p:cNvPr id="9" name="Oval 8"/>
          <p:cNvSpPr/>
          <p:nvPr/>
        </p:nvSpPr>
        <p:spPr>
          <a:xfrm>
            <a:off x="1295400" y="2438400"/>
            <a:ext cx="5334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4876800" y="4343400"/>
            <a:ext cx="5334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094163"/>
            <a:ext cx="554037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213" y="4551363"/>
            <a:ext cx="560387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493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3930829"/>
              </p:ext>
            </p:extLst>
          </p:nvPr>
        </p:nvGraphicFramePr>
        <p:xfrm>
          <a:off x="990600" y="2017930"/>
          <a:ext cx="7315200" cy="3875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5600" cy="1143000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latin typeface="Trebuchet MS" pitchFamily="34" charset="0"/>
              </a:rPr>
              <a:t>Campaign generated 483 page views on </a:t>
            </a:r>
            <a:br>
              <a:rPr lang="en-US" sz="2800" dirty="0" smtClean="0">
                <a:latin typeface="Trebuchet MS" pitchFamily="34" charset="0"/>
              </a:rPr>
            </a:br>
            <a:r>
              <a:rPr lang="en-US" sz="2800" dirty="0" smtClean="0">
                <a:latin typeface="Trebuchet MS" pitchFamily="34" charset="0"/>
              </a:rPr>
              <a:t>pre-owned inventory pages</a:t>
            </a:r>
            <a:endParaRPr lang="en-US" sz="2800" dirty="0">
              <a:latin typeface="Trebuchet MS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447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Winston-Salem - </a:t>
            </a:r>
            <a:r>
              <a:rPr lang="en-US" b="1" dirty="0">
                <a:latin typeface="Trebuchet MS" pitchFamily="34" charset="0"/>
              </a:rPr>
              <a:t>PAID SEARCH CAMPAIGN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TOTAL # OF INDIVIDUAL PAGE VIEWS:</a:t>
            </a:r>
          </a:p>
        </p:txBody>
      </p:sp>
      <p:sp>
        <p:nvSpPr>
          <p:cNvPr id="16" name="Oval 15"/>
          <p:cNvSpPr/>
          <p:nvPr/>
        </p:nvSpPr>
        <p:spPr>
          <a:xfrm>
            <a:off x="1752600" y="2017931"/>
            <a:ext cx="609600" cy="5728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181600" y="4246562"/>
            <a:ext cx="457200" cy="4016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322763"/>
            <a:ext cx="477837" cy="47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val 10"/>
          <p:cNvSpPr/>
          <p:nvPr/>
        </p:nvSpPr>
        <p:spPr>
          <a:xfrm>
            <a:off x="4038600" y="3962400"/>
            <a:ext cx="4572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81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81800" cy="1143000"/>
          </a:xfrm>
        </p:spPr>
        <p:txBody>
          <a:bodyPr>
            <a:normAutofit/>
          </a:bodyPr>
          <a:lstStyle/>
          <a:p>
            <a:r>
              <a:rPr lang="en-US" sz="2500" dirty="0" smtClean="0"/>
              <a:t>ProExel’s campaign generated 352 conversions </a:t>
            </a:r>
            <a:r>
              <a:rPr lang="en-US" sz="2500" dirty="0"/>
              <a:t>o</a:t>
            </a:r>
            <a:r>
              <a:rPr lang="en-US" sz="2500" dirty="0" smtClean="0"/>
              <a:t>ver 25 days</a:t>
            </a:r>
            <a:endParaRPr lang="en-US" sz="25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447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Winston-Salem - </a:t>
            </a:r>
            <a:r>
              <a:rPr lang="en-US" b="1" dirty="0">
                <a:latin typeface="Trebuchet MS" pitchFamily="34" charset="0"/>
              </a:rPr>
              <a:t>PAID SEARCH CAMPAIGN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CONVERSION BREAKDOWN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800182"/>
              </p:ext>
            </p:extLst>
          </p:nvPr>
        </p:nvGraphicFramePr>
        <p:xfrm>
          <a:off x="1295400" y="2362200"/>
          <a:ext cx="6296026" cy="339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192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721905"/>
            <a:ext cx="2478080" cy="191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7404100" cy="1143000"/>
          </a:xfrm>
        </p:spPr>
        <p:txBody>
          <a:bodyPr>
            <a:normAutofit/>
          </a:bodyPr>
          <a:lstStyle/>
          <a:p>
            <a:r>
              <a:rPr lang="en-US" sz="2500" dirty="0" smtClean="0">
                <a:latin typeface="Trebuchet MS" pitchFamily="34" charset="0"/>
              </a:rPr>
              <a:t>Dynamic keyword optimization </a:t>
            </a:r>
            <a:r>
              <a:rPr lang="en-US" sz="2500" dirty="0" smtClean="0"/>
              <a:t>= </a:t>
            </a:r>
            <a:br>
              <a:rPr lang="en-US" sz="2500" dirty="0" smtClean="0"/>
            </a:br>
            <a:r>
              <a:rPr lang="en-US" sz="2500" dirty="0" smtClean="0">
                <a:latin typeface="Trebuchet MS" pitchFamily="34" charset="0"/>
              </a:rPr>
              <a:t>More conversions for less money</a:t>
            </a:r>
            <a:endParaRPr lang="en-US" sz="2500" dirty="0">
              <a:latin typeface="Trebuchet MS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967" y="1882550"/>
            <a:ext cx="2276556" cy="1593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81310" y="3170928"/>
            <a:ext cx="36906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err="1"/>
              <a:t>volvo</a:t>
            </a:r>
            <a:r>
              <a:rPr lang="en-US" dirty="0"/>
              <a:t> </a:t>
            </a:r>
            <a:r>
              <a:rPr lang="en-US" dirty="0" err="1" smtClean="0"/>
              <a:t>greensboro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volvo</a:t>
            </a:r>
            <a:r>
              <a:rPr lang="en-US" dirty="0" smtClean="0"/>
              <a:t> </a:t>
            </a:r>
            <a:r>
              <a:rPr lang="en-US" dirty="0"/>
              <a:t>of the </a:t>
            </a:r>
            <a:r>
              <a:rPr lang="en-US" dirty="0" smtClean="0"/>
              <a:t>triad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triad </a:t>
            </a:r>
            <a:r>
              <a:rPr lang="en-US" dirty="0" err="1" smtClean="0"/>
              <a:t>volvo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volvo</a:t>
            </a:r>
            <a:r>
              <a:rPr lang="en-US" dirty="0" smtClean="0"/>
              <a:t> </a:t>
            </a:r>
            <a:r>
              <a:rPr lang="en-US" dirty="0"/>
              <a:t>of the triad </a:t>
            </a:r>
            <a:r>
              <a:rPr lang="en-US" dirty="0" err="1"/>
              <a:t>winston</a:t>
            </a:r>
            <a:r>
              <a:rPr lang="en-US" dirty="0"/>
              <a:t> </a:t>
            </a:r>
            <a:r>
              <a:rPr lang="en-US" dirty="0" err="1"/>
              <a:t>salem</a:t>
            </a:r>
            <a:r>
              <a:rPr lang="en-US" dirty="0"/>
              <a:t> </a:t>
            </a:r>
            <a:r>
              <a:rPr lang="en-US" dirty="0" smtClean="0"/>
              <a:t>nc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new </a:t>
            </a:r>
            <a:r>
              <a:rPr lang="en-US" dirty="0" err="1"/>
              <a:t>volvo</a:t>
            </a:r>
            <a:r>
              <a:rPr lang="en-US" dirty="0"/>
              <a:t> </a:t>
            </a:r>
            <a:r>
              <a:rPr lang="en-US" dirty="0" err="1"/>
              <a:t>winston</a:t>
            </a:r>
            <a:r>
              <a:rPr lang="en-US" dirty="0"/>
              <a:t> </a:t>
            </a:r>
            <a:r>
              <a:rPr lang="en-US" dirty="0" err="1"/>
              <a:t>salem</a:t>
            </a:r>
            <a:r>
              <a:rPr lang="en-US" dirty="0"/>
              <a:t> nc</a:t>
            </a:r>
            <a:endParaRPr lang="en-US" dirty="0">
              <a:latin typeface="Trebuchet MS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9600" y="3170928"/>
            <a:ext cx="4724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err="1"/>
              <a:t>volvo</a:t>
            </a:r>
            <a:r>
              <a:rPr lang="en-US" dirty="0"/>
              <a:t> of the </a:t>
            </a:r>
            <a:r>
              <a:rPr lang="en-US" dirty="0" smtClean="0"/>
              <a:t>triad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volvo</a:t>
            </a:r>
            <a:r>
              <a:rPr lang="en-US" dirty="0" smtClean="0"/>
              <a:t> </a:t>
            </a:r>
            <a:r>
              <a:rPr lang="en-US" dirty="0"/>
              <a:t>dealership </a:t>
            </a:r>
            <a:r>
              <a:rPr lang="en-US" dirty="0" err="1"/>
              <a:t>winston</a:t>
            </a:r>
            <a:r>
              <a:rPr lang="en-US" dirty="0"/>
              <a:t> </a:t>
            </a:r>
            <a:r>
              <a:rPr lang="en-US" dirty="0" err="1"/>
              <a:t>salem</a:t>
            </a:r>
            <a:r>
              <a:rPr lang="en-US" dirty="0"/>
              <a:t> </a:t>
            </a:r>
            <a:r>
              <a:rPr lang="en-US" dirty="0" smtClean="0"/>
              <a:t>nc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triad </a:t>
            </a:r>
            <a:r>
              <a:rPr lang="en-US" dirty="0" err="1" smtClean="0"/>
              <a:t>volvo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volvo</a:t>
            </a:r>
            <a:r>
              <a:rPr lang="en-US" dirty="0" smtClean="0"/>
              <a:t> dealership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volvo</a:t>
            </a:r>
            <a:r>
              <a:rPr lang="en-US" dirty="0" smtClean="0"/>
              <a:t> </a:t>
            </a:r>
            <a:r>
              <a:rPr lang="en-US" dirty="0" err="1"/>
              <a:t>greensboro</a:t>
            </a:r>
            <a:endParaRPr lang="en-US" dirty="0">
              <a:latin typeface="Trebuchet MS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1447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Winston-Salem  - PAID SEARCH CAMPAIGN</a:t>
            </a:r>
            <a:endParaRPr lang="en-US" b="1" dirty="0">
              <a:latin typeface="Trebuchet MS" pitchFamily="34" charset="0"/>
            </a:endParaRPr>
          </a:p>
          <a:p>
            <a:pPr algn="ctr"/>
            <a:r>
              <a:rPr lang="en-US" b="1" dirty="0" smtClean="0">
                <a:latin typeface="Trebuchet MS" pitchFamily="34" charset="0"/>
              </a:rPr>
              <a:t>TOP 5 KEYWORDS FOR EACH PUBLISHER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317635" y="2391228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64051"/>
            <a:ext cx="2667000" cy="104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15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 smtClean="0">
                <a:latin typeface="Trebuchet MS" pitchFamily="34" charset="0"/>
              </a:rPr>
              <a:t>Average daily spend rate </a:t>
            </a:r>
            <a:r>
              <a:rPr lang="en-US" sz="2500" dirty="0">
                <a:latin typeface="Trebuchet MS" pitchFamily="34" charset="0"/>
              </a:rPr>
              <a:t>o</a:t>
            </a:r>
            <a:r>
              <a:rPr lang="en-US" sz="2500" dirty="0" smtClean="0">
                <a:latin typeface="Trebuchet MS" pitchFamily="34" charset="0"/>
              </a:rPr>
              <a:t>ver </a:t>
            </a:r>
            <a:r>
              <a:rPr lang="en-US" sz="2500" dirty="0">
                <a:latin typeface="Trebuchet MS" pitchFamily="34" charset="0"/>
              </a:rPr>
              <a:t>100% </a:t>
            </a:r>
            <a:r>
              <a:rPr lang="en-US" sz="2500" dirty="0" smtClean="0">
                <a:latin typeface="Trebuchet MS" pitchFamily="34" charset="0"/>
              </a:rPr>
              <a:t>identifies </a:t>
            </a:r>
            <a:r>
              <a:rPr lang="en-US" sz="2500" dirty="0">
                <a:latin typeface="Trebuchet MS" pitchFamily="34" charset="0"/>
              </a:rPr>
              <a:t>a</a:t>
            </a:r>
            <a:r>
              <a:rPr lang="en-US" sz="2500" dirty="0" smtClean="0">
                <a:latin typeface="Trebuchet MS" pitchFamily="34" charset="0"/>
              </a:rPr>
              <a:t>dditional </a:t>
            </a:r>
            <a:r>
              <a:rPr lang="en-US" sz="2500" dirty="0">
                <a:latin typeface="Trebuchet MS" pitchFamily="34" charset="0"/>
              </a:rPr>
              <a:t>o</a:t>
            </a:r>
            <a:r>
              <a:rPr lang="en-US" sz="2500" dirty="0" smtClean="0">
                <a:latin typeface="Trebuchet MS" pitchFamily="34" charset="0"/>
              </a:rPr>
              <a:t>pportunity</a:t>
            </a:r>
            <a:endParaRPr lang="en-US" sz="25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Winston-Salem - PAID SEARCH CAMPAIGN</a:t>
            </a:r>
            <a:endParaRPr lang="en-US" b="1" dirty="0">
              <a:latin typeface="Trebuchet MS" pitchFamily="34" charset="0"/>
            </a:endParaRPr>
          </a:p>
          <a:p>
            <a:pPr algn="ctr"/>
            <a:r>
              <a:rPr lang="en-US" b="1" dirty="0" smtClean="0">
                <a:latin typeface="Trebuchet MS" pitchFamily="34" charset="0"/>
              </a:rPr>
              <a:t>% OF BUDGET OVER TIME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Average % of daily budget: 122.5%</a:t>
            </a:r>
            <a:endParaRPr lang="en-US" b="1" dirty="0">
              <a:latin typeface="Trebuchet MS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143000" y="3505200"/>
            <a:ext cx="7467600" cy="0"/>
          </a:xfrm>
          <a:prstGeom prst="line">
            <a:avLst/>
          </a:prstGeom>
          <a:ln w="127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4792492"/>
              </p:ext>
            </p:extLst>
          </p:nvPr>
        </p:nvGraphicFramePr>
        <p:xfrm>
          <a:off x="762000" y="2216943"/>
          <a:ext cx="7391400" cy="3726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9357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722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latin typeface="Trebuchet MS" pitchFamily="34" charset="0"/>
              </a:rPr>
              <a:t>Campaign 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2196"/>
            <a:ext cx="8229600" cy="430903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All campaign metrics continue to perform at above average levels</a:t>
            </a:r>
          </a:p>
          <a:p>
            <a:r>
              <a:rPr lang="en-US" sz="2400" dirty="0" smtClean="0"/>
              <a:t>Conversion-based optimization benefits from and contributes to mature, stable campaign</a:t>
            </a:r>
          </a:p>
          <a:p>
            <a:r>
              <a:rPr lang="en-US" sz="2400" dirty="0" smtClean="0"/>
              <a:t>Average cost per visit (CPV) has remained stable at $2.13 YTD</a:t>
            </a:r>
          </a:p>
          <a:p>
            <a:r>
              <a:rPr lang="en-US" sz="2400" dirty="0" smtClean="0"/>
              <a:t>Average Click-through ratio (CTR) has remained stable at 2.71% YTD</a:t>
            </a:r>
          </a:p>
          <a:p>
            <a:r>
              <a:rPr lang="en-US" sz="2400" dirty="0" smtClean="0"/>
              <a:t>Continue to monitor  average daily spend rate and increase budget if warranted</a:t>
            </a:r>
          </a:p>
          <a:p>
            <a:endParaRPr lang="en-US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  <a:t>Volvo of the Triad Winston-Salem - PAID SEARCH CAMPAIGN</a:t>
            </a:r>
            <a:endParaRPr lang="en-US" b="1" dirty="0">
              <a:solidFill>
                <a:schemeClr val="tx2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12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900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49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4900" b="1" dirty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4900" b="1" dirty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4900" b="1" dirty="0" smtClean="0">
                <a:solidFill>
                  <a:schemeClr val="tx2"/>
                </a:solidFill>
                <a:latin typeface="Trebuchet MS" pitchFamily="34" charset="0"/>
              </a:rPr>
              <a:t>Volvo of the Triad </a:t>
            </a:r>
            <a:br>
              <a:rPr lang="en-US" sz="49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4900" dirty="0" smtClean="0">
                <a:latin typeface="Trebuchet MS" pitchFamily="34" charset="0"/>
              </a:rPr>
              <a:t>Charlotte</a:t>
            </a:r>
            <a: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>Search Engine Marketing</a:t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dirty="0" smtClean="0">
                <a:latin typeface="Trebuchet MS" pitchFamily="34" charset="0"/>
              </a:rPr>
              <a:t>Campaign Performance Summary</a:t>
            </a:r>
            <a:br>
              <a:rPr lang="en-US" sz="2700" dirty="0" smtClean="0">
                <a:latin typeface="Trebuchet MS" pitchFamily="34" charset="0"/>
              </a:rPr>
            </a:br>
            <a:r>
              <a:rPr lang="en-US" sz="2700" dirty="0">
                <a:latin typeface="Trebuchet MS" pitchFamily="34" charset="0"/>
              </a:rPr>
              <a:t/>
            </a:r>
            <a:br>
              <a:rPr lang="en-US" sz="2700" dirty="0">
                <a:latin typeface="Trebuchet MS" pitchFamily="34" charset="0"/>
              </a:rPr>
            </a:br>
            <a:r>
              <a:rPr lang="en-US" sz="2700" dirty="0" smtClean="0">
                <a:latin typeface="Trebuchet MS" pitchFamily="34" charset="0"/>
              </a:rPr>
              <a:t>July/August 2013</a:t>
            </a: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endParaRPr lang="en-US" sz="2700" b="1" dirty="0">
              <a:solidFill>
                <a:schemeClr val="tx2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82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tx2"/>
                </a:solidFill>
                <a:latin typeface="Trebuchet MS" pitchFamily="34" charset="0"/>
              </a:rPr>
              <a:t>Campaign Overview</a:t>
            </a:r>
            <a:endParaRPr lang="en-US" sz="3200" b="1" dirty="0">
              <a:solidFill>
                <a:schemeClr val="tx2"/>
              </a:solidFill>
              <a:latin typeface="Trebuchet MS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rebuchet MS" pitchFamily="34" charset="0"/>
              </a:rPr>
              <a:t>Start date: </a:t>
            </a:r>
            <a:r>
              <a:rPr lang="en-US" sz="2400" dirty="0" smtClean="0"/>
              <a:t>7</a:t>
            </a:r>
            <a:r>
              <a:rPr lang="en-US" sz="2400" dirty="0" smtClean="0">
                <a:latin typeface="Trebuchet MS" pitchFamily="34" charset="0"/>
              </a:rPr>
              <a:t>/24/2013</a:t>
            </a:r>
          </a:p>
          <a:p>
            <a:r>
              <a:rPr lang="en-US" sz="2400" dirty="0" smtClean="0">
                <a:latin typeface="Trebuchet MS" pitchFamily="34" charset="0"/>
              </a:rPr>
              <a:t>End date: </a:t>
            </a:r>
            <a:r>
              <a:rPr lang="en-US" sz="2400" dirty="0" smtClean="0"/>
              <a:t>8</a:t>
            </a:r>
            <a:r>
              <a:rPr lang="en-US" sz="2400" dirty="0" smtClean="0">
                <a:latin typeface="Trebuchet MS" pitchFamily="34" charset="0"/>
              </a:rPr>
              <a:t>/16/2013</a:t>
            </a:r>
          </a:p>
          <a:p>
            <a:r>
              <a:rPr lang="en-US" sz="2400" dirty="0" smtClean="0">
                <a:latin typeface="Trebuchet MS" pitchFamily="34" charset="0"/>
              </a:rPr>
              <a:t>Budget: $1,000.00</a:t>
            </a:r>
          </a:p>
          <a:p>
            <a:r>
              <a:rPr lang="en-US" sz="2400" dirty="0" smtClean="0">
                <a:latin typeface="Trebuchet MS" pitchFamily="34" charset="0"/>
              </a:rPr>
              <a:t>Spend: $</a:t>
            </a:r>
            <a:r>
              <a:rPr lang="en-US" sz="2400" dirty="0" smtClean="0"/>
              <a:t>1,010.74</a:t>
            </a:r>
          </a:p>
          <a:p>
            <a:endParaRPr lang="en-US" sz="2400" dirty="0" smtClean="0">
              <a:latin typeface="Trebuchet MS" pitchFamily="34" charset="0"/>
            </a:endParaRPr>
          </a:p>
          <a:p>
            <a:r>
              <a:rPr lang="en-US" sz="2400" dirty="0" smtClean="0">
                <a:latin typeface="Trebuchet MS" pitchFamily="34" charset="0"/>
              </a:rPr>
              <a:t>Results:</a:t>
            </a:r>
          </a:p>
          <a:p>
            <a:pPr lvl="1"/>
            <a:r>
              <a:rPr lang="en-US" sz="2000" dirty="0" smtClean="0">
                <a:latin typeface="Trebuchet MS" pitchFamily="34" charset="0"/>
              </a:rPr>
              <a:t>Impressions: </a:t>
            </a:r>
            <a:r>
              <a:rPr lang="en-US" sz="2000" dirty="0" smtClean="0"/>
              <a:t>20,167</a:t>
            </a:r>
            <a:endParaRPr lang="en-US" sz="2000" b="1" dirty="0" smtClean="0">
              <a:latin typeface="Trebuchet MS" pitchFamily="34" charset="0"/>
            </a:endParaRPr>
          </a:p>
          <a:p>
            <a:pPr lvl="1"/>
            <a:r>
              <a:rPr lang="en-US" sz="2000" dirty="0" smtClean="0">
                <a:latin typeface="Trebuchet MS" pitchFamily="34" charset="0"/>
              </a:rPr>
              <a:t>Site visits: </a:t>
            </a:r>
            <a:r>
              <a:rPr lang="en-US" sz="2000" dirty="0" smtClean="0"/>
              <a:t>829</a:t>
            </a:r>
            <a:endParaRPr lang="en-US" sz="2000" b="1" dirty="0" smtClean="0">
              <a:latin typeface="Trebuchet MS" pitchFamily="34" charset="0"/>
            </a:endParaRPr>
          </a:p>
          <a:p>
            <a:pPr lvl="1"/>
            <a:r>
              <a:rPr lang="en-US" sz="2000" dirty="0" smtClean="0">
                <a:latin typeface="Trebuchet MS" pitchFamily="34" charset="0"/>
              </a:rPr>
              <a:t>Cost per visit:  </a:t>
            </a:r>
            <a:r>
              <a:rPr lang="en-US" sz="2000" b="1" dirty="0" smtClean="0">
                <a:latin typeface="Trebuchet MS" pitchFamily="34" charset="0"/>
              </a:rPr>
              <a:t>$</a:t>
            </a:r>
            <a:r>
              <a:rPr lang="en-US" sz="2000" b="1" dirty="0" smtClean="0"/>
              <a:t>1.22</a:t>
            </a:r>
            <a:endParaRPr lang="en-US" sz="2000" dirty="0" smtClean="0">
              <a:latin typeface="Trebuchet MS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22674" y="4419600"/>
            <a:ext cx="48006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 smtClean="0">
                <a:latin typeface="Trebuchet MS" pitchFamily="34" charset="0"/>
              </a:rPr>
              <a:t>Avg. click-through </a:t>
            </a:r>
            <a:r>
              <a:rPr lang="en-US" sz="2000" dirty="0">
                <a:latin typeface="Trebuchet MS" pitchFamily="34" charset="0"/>
              </a:rPr>
              <a:t>rate: </a:t>
            </a:r>
            <a:r>
              <a:rPr lang="en-US" sz="2000" dirty="0" smtClean="0">
                <a:latin typeface="Trebuchet MS" pitchFamily="34" charset="0"/>
              </a:rPr>
              <a:t>1.04</a:t>
            </a:r>
            <a:r>
              <a:rPr lang="en-US" sz="2000" b="1" dirty="0" smtClean="0">
                <a:latin typeface="Trebuchet MS" pitchFamily="34" charset="0"/>
              </a:rPr>
              <a:t>%</a:t>
            </a:r>
            <a:endParaRPr lang="en-US" sz="2000" b="1" dirty="0">
              <a:latin typeface="Trebuchet MS" pitchFamily="34" charset="0"/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>
                <a:latin typeface="Trebuchet MS" pitchFamily="34" charset="0"/>
              </a:rPr>
              <a:t>Click-to-call rate: </a:t>
            </a:r>
            <a:r>
              <a:rPr lang="en-US" sz="2000" dirty="0" smtClean="0">
                <a:latin typeface="Trebuchet MS" pitchFamily="34" charset="0"/>
              </a:rPr>
              <a:t>3.98</a:t>
            </a:r>
            <a:r>
              <a:rPr lang="en-US" sz="2000" b="1" dirty="0" smtClean="0">
                <a:latin typeface="Trebuchet MS" pitchFamily="34" charset="0"/>
              </a:rPr>
              <a:t>%</a:t>
            </a:r>
            <a:endParaRPr lang="en-US" sz="2000" b="1" dirty="0">
              <a:latin typeface="Trebuchet MS" pitchFamily="34" charset="0"/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 smtClean="0">
                <a:latin typeface="Trebuchet MS" pitchFamily="34" charset="0"/>
              </a:rPr>
              <a:t>Avg. page position: 2.1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7552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7315200" cy="1143000"/>
          </a:xfrm>
        </p:spPr>
        <p:txBody>
          <a:bodyPr>
            <a:normAutofit/>
          </a:bodyPr>
          <a:lstStyle/>
          <a:p>
            <a:r>
              <a:rPr lang="en-US" sz="2500" dirty="0" smtClean="0">
                <a:latin typeface="Trebuchet MS" pitchFamily="34" charset="0"/>
              </a:rPr>
              <a:t>Cost per visit (CPV) averaged $1.22</a:t>
            </a:r>
            <a:endParaRPr lang="en-US" sz="2500" dirty="0">
              <a:latin typeface="Trebuchet MS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47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</a:t>
            </a:r>
            <a:r>
              <a:rPr lang="en-US" b="1" smtClean="0">
                <a:latin typeface="Trebuchet MS" pitchFamily="34" charset="0"/>
              </a:rPr>
              <a:t>Triad Charlotte - </a:t>
            </a:r>
            <a:r>
              <a:rPr lang="en-US" b="1" dirty="0" smtClean="0">
                <a:latin typeface="Trebuchet MS" pitchFamily="34" charset="0"/>
              </a:rPr>
              <a:t>PAID SEARCH CAMPAIGN</a:t>
            </a:r>
            <a:endParaRPr lang="en-US" b="1" dirty="0">
              <a:latin typeface="Trebuchet MS" pitchFamily="34" charset="0"/>
            </a:endParaRPr>
          </a:p>
          <a:p>
            <a:pPr algn="ctr"/>
            <a:r>
              <a:rPr lang="en-US" b="1" dirty="0" smtClean="0">
                <a:latin typeface="Trebuchet MS" pitchFamily="34" charset="0"/>
              </a:rPr>
              <a:t>COST PER VISIT OVER TIME</a:t>
            </a:r>
          </a:p>
          <a:p>
            <a:pPr algn="ctr"/>
            <a:r>
              <a:rPr lang="en-US" b="1" dirty="0">
                <a:latin typeface="Trebuchet MS" pitchFamily="34" charset="0"/>
              </a:rPr>
              <a:t>Average visits/day: </a:t>
            </a:r>
            <a:r>
              <a:rPr lang="en-US" b="1" dirty="0" smtClean="0">
                <a:latin typeface="Trebuchet MS" pitchFamily="34" charset="0"/>
              </a:rPr>
              <a:t>31 Average </a:t>
            </a:r>
            <a:r>
              <a:rPr lang="en-US" b="1" dirty="0">
                <a:latin typeface="Trebuchet MS" pitchFamily="34" charset="0"/>
              </a:rPr>
              <a:t>CPV: </a:t>
            </a:r>
            <a:r>
              <a:rPr lang="en-US" b="1" dirty="0" smtClean="0">
                <a:latin typeface="Trebuchet MS" pitchFamily="34" charset="0"/>
              </a:rPr>
              <a:t>$1.22</a:t>
            </a:r>
            <a:endParaRPr lang="en-US" b="1" dirty="0">
              <a:latin typeface="Trebuchet MS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2176044"/>
              </p:ext>
            </p:extLst>
          </p:nvPr>
        </p:nvGraphicFramePr>
        <p:xfrm>
          <a:off x="457200" y="2057399"/>
          <a:ext cx="7772400" cy="3714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9334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524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Charlotte - PAID SEARCH CAMPAIGN</a:t>
            </a:r>
            <a:endParaRPr lang="en-US" b="1" dirty="0">
              <a:latin typeface="Trebuchet MS" pitchFamily="34" charset="0"/>
            </a:endParaRPr>
          </a:p>
          <a:p>
            <a:pPr algn="ctr"/>
            <a:r>
              <a:rPr lang="en-US" b="1" dirty="0" smtClean="0">
                <a:latin typeface="Trebuchet MS" pitchFamily="34" charset="0"/>
              </a:rPr>
              <a:t>CLICK </a:t>
            </a:r>
            <a:r>
              <a:rPr lang="en-US" b="1" dirty="0">
                <a:latin typeface="Trebuchet MS" pitchFamily="34" charset="0"/>
              </a:rPr>
              <a:t>THROUGH RATE OVER TIME</a:t>
            </a:r>
          </a:p>
          <a:p>
            <a:pPr marL="0" lvl="1" algn="ctr"/>
            <a:r>
              <a:rPr lang="en-US" b="1" dirty="0">
                <a:latin typeface="Trebuchet MS" pitchFamily="34" charset="0"/>
              </a:rPr>
              <a:t>Average click through </a:t>
            </a:r>
            <a:r>
              <a:rPr lang="en-US" b="1" dirty="0" smtClean="0">
                <a:latin typeface="Trebuchet MS" pitchFamily="34" charset="0"/>
              </a:rPr>
              <a:t>rate:  1.04%</a:t>
            </a:r>
            <a:endParaRPr lang="en-US" b="1" u="sng" dirty="0">
              <a:latin typeface="Trebuchet MS" pitchFamily="34" charset="0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latin typeface="Trebuchet MS" pitchFamily="34" charset="0"/>
              </a:rPr>
              <a:t>Keyword optimization and relevant search</a:t>
            </a:r>
            <a:br>
              <a:rPr lang="en-US" sz="2400" dirty="0" smtClean="0">
                <a:latin typeface="Trebuchet MS" pitchFamily="34" charset="0"/>
              </a:rPr>
            </a:br>
            <a:r>
              <a:rPr lang="en-US" sz="2400" dirty="0" smtClean="0">
                <a:latin typeface="Trebuchet MS" pitchFamily="34" charset="0"/>
              </a:rPr>
              <a:t>ads contribute to good click through %</a:t>
            </a:r>
            <a:endParaRPr lang="en-US" sz="2400" dirty="0">
              <a:latin typeface="Trebuchet MS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7899712"/>
              </p:ext>
            </p:extLst>
          </p:nvPr>
        </p:nvGraphicFramePr>
        <p:xfrm>
          <a:off x="990600" y="2286000"/>
          <a:ext cx="6553200" cy="3652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92183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6934200" cy="914400"/>
          </a:xfrm>
        </p:spPr>
        <p:txBody>
          <a:bodyPr>
            <a:noAutofit/>
          </a:bodyPr>
          <a:lstStyle/>
          <a:p>
            <a:r>
              <a:rPr lang="en-US" sz="2500" dirty="0" smtClean="0">
                <a:latin typeface="Trebuchet MS" pitchFamily="34" charset="0"/>
              </a:rPr>
              <a:t>Delivering the right ads at the right </a:t>
            </a:r>
            <a:br>
              <a:rPr lang="en-US" sz="2500" dirty="0" smtClean="0">
                <a:latin typeface="Trebuchet MS" pitchFamily="34" charset="0"/>
              </a:rPr>
            </a:br>
            <a:r>
              <a:rPr lang="en-US" sz="2500" dirty="0" smtClean="0">
                <a:latin typeface="Trebuchet MS" pitchFamily="34" charset="0"/>
              </a:rPr>
              <a:t>time to achieve maximum results</a:t>
            </a:r>
            <a:endParaRPr lang="en-US" sz="2500" dirty="0">
              <a:latin typeface="Trebuchet MS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1524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Charlotte - PAID SEARCH CAMPAIGN</a:t>
            </a:r>
            <a:endParaRPr lang="en-US" b="1" dirty="0">
              <a:latin typeface="Trebuchet MS" pitchFamily="34" charset="0"/>
            </a:endParaRPr>
          </a:p>
          <a:p>
            <a:pPr algn="ctr"/>
            <a:r>
              <a:rPr lang="en-US" b="1" dirty="0" smtClean="0">
                <a:latin typeface="Trebuchet MS" pitchFamily="34" charset="0"/>
              </a:rPr>
              <a:t>EXAMPLES OF CURRENT PAID SEARCH ADS</a:t>
            </a: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819400"/>
            <a:ext cx="2248214" cy="8097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495800"/>
            <a:ext cx="2248214" cy="819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819400"/>
            <a:ext cx="2248214" cy="819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853" y="4495800"/>
            <a:ext cx="2229161" cy="7906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242" y="2828926"/>
            <a:ext cx="2219635" cy="8097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456" y="4495800"/>
            <a:ext cx="2248214" cy="819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67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128849"/>
              </p:ext>
            </p:extLst>
          </p:nvPr>
        </p:nvGraphicFramePr>
        <p:xfrm>
          <a:off x="533400" y="2667000"/>
          <a:ext cx="7848600" cy="3157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5600" cy="1143000"/>
          </a:xfrm>
        </p:spPr>
        <p:txBody>
          <a:bodyPr>
            <a:noAutofit/>
          </a:bodyPr>
          <a:lstStyle/>
          <a:p>
            <a:r>
              <a:rPr lang="en-US" sz="2500" dirty="0" smtClean="0">
                <a:latin typeface="Trebuchet MS" pitchFamily="34" charset="0"/>
              </a:rPr>
              <a:t>72% of visitors viewed </a:t>
            </a:r>
            <a:br>
              <a:rPr lang="en-US" sz="2500" dirty="0" smtClean="0">
                <a:latin typeface="Trebuchet MS" pitchFamily="34" charset="0"/>
              </a:rPr>
            </a:br>
            <a:r>
              <a:rPr lang="en-US" sz="2500" dirty="0" smtClean="0">
                <a:latin typeface="Trebuchet MS" pitchFamily="34" charset="0"/>
              </a:rPr>
              <a:t>pre-owned vehicles</a:t>
            </a:r>
            <a:endParaRPr lang="en-US" sz="2500" dirty="0">
              <a:latin typeface="Trebuchet MS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447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Charlotte - </a:t>
            </a:r>
            <a:r>
              <a:rPr lang="en-US" b="1" dirty="0">
                <a:latin typeface="Trebuchet MS" pitchFamily="34" charset="0"/>
              </a:rPr>
              <a:t>PAID SEARCH CAMPAIGN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INDIVIDUAL PAGE VIEWS BY %</a:t>
            </a:r>
          </a:p>
        </p:txBody>
      </p:sp>
      <p:sp>
        <p:nvSpPr>
          <p:cNvPr id="9" name="Oval 8"/>
          <p:cNvSpPr/>
          <p:nvPr/>
        </p:nvSpPr>
        <p:spPr>
          <a:xfrm>
            <a:off x="1371600" y="2514600"/>
            <a:ext cx="5334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4953000" y="4114800"/>
            <a:ext cx="5334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63" y="3886200"/>
            <a:ext cx="554037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493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9236330"/>
              </p:ext>
            </p:extLst>
          </p:nvPr>
        </p:nvGraphicFramePr>
        <p:xfrm>
          <a:off x="1066800" y="1981200"/>
          <a:ext cx="6657975" cy="3748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5600" cy="1143000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latin typeface="Trebuchet MS" pitchFamily="34" charset="0"/>
              </a:rPr>
              <a:t>Campaign generated 110 page views on </a:t>
            </a:r>
            <a:br>
              <a:rPr lang="en-US" sz="2800" dirty="0" smtClean="0">
                <a:latin typeface="Trebuchet MS" pitchFamily="34" charset="0"/>
              </a:rPr>
            </a:br>
            <a:r>
              <a:rPr lang="en-US" sz="2800" dirty="0" smtClean="0">
                <a:latin typeface="Trebuchet MS" pitchFamily="34" charset="0"/>
              </a:rPr>
              <a:t>pre-owned inventory pages</a:t>
            </a:r>
            <a:endParaRPr lang="en-US" sz="2800" dirty="0">
              <a:latin typeface="Trebuchet MS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447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Charlotte- </a:t>
            </a:r>
            <a:r>
              <a:rPr lang="en-US" b="1" dirty="0">
                <a:latin typeface="Trebuchet MS" pitchFamily="34" charset="0"/>
              </a:rPr>
              <a:t>PAID SEARCH CAMPAIGN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TOTAL # OF INDIVIDUAL PAGE VIEWS:</a:t>
            </a:r>
          </a:p>
        </p:txBody>
      </p:sp>
      <p:sp>
        <p:nvSpPr>
          <p:cNvPr id="16" name="Oval 15"/>
          <p:cNvSpPr/>
          <p:nvPr/>
        </p:nvSpPr>
        <p:spPr>
          <a:xfrm>
            <a:off x="1600200" y="1981200"/>
            <a:ext cx="762000" cy="5728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800600" y="3886200"/>
            <a:ext cx="5334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63" y="3576638"/>
            <a:ext cx="554037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781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81800" cy="1143000"/>
          </a:xfrm>
        </p:spPr>
        <p:txBody>
          <a:bodyPr>
            <a:normAutofit/>
          </a:bodyPr>
          <a:lstStyle/>
          <a:p>
            <a:r>
              <a:rPr lang="en-US" sz="2500" dirty="0" smtClean="0"/>
              <a:t>ProExel’s campaign generated 57 conversions </a:t>
            </a:r>
            <a:r>
              <a:rPr lang="en-US" sz="2500" dirty="0"/>
              <a:t>o</a:t>
            </a:r>
            <a:r>
              <a:rPr lang="en-US" sz="2500" dirty="0" smtClean="0"/>
              <a:t>ver 24 days</a:t>
            </a:r>
            <a:endParaRPr lang="en-US" sz="25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447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Charlotte - </a:t>
            </a:r>
            <a:r>
              <a:rPr lang="en-US" b="1" dirty="0">
                <a:latin typeface="Trebuchet MS" pitchFamily="34" charset="0"/>
              </a:rPr>
              <a:t>PAID SEARCH CAMPAIGN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CONVERSION BREAKDOWN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6412922"/>
              </p:ext>
            </p:extLst>
          </p:nvPr>
        </p:nvGraphicFramePr>
        <p:xfrm>
          <a:off x="838200" y="2438400"/>
          <a:ext cx="72390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192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721905"/>
            <a:ext cx="2478080" cy="191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7404100" cy="1143000"/>
          </a:xfrm>
        </p:spPr>
        <p:txBody>
          <a:bodyPr>
            <a:normAutofit/>
          </a:bodyPr>
          <a:lstStyle/>
          <a:p>
            <a:r>
              <a:rPr lang="en-US" sz="2500" dirty="0" smtClean="0">
                <a:latin typeface="Trebuchet MS" pitchFamily="34" charset="0"/>
              </a:rPr>
              <a:t>Dynamic keyword optimization </a:t>
            </a:r>
            <a:r>
              <a:rPr lang="en-US" sz="2500" dirty="0" smtClean="0"/>
              <a:t>= </a:t>
            </a:r>
            <a:br>
              <a:rPr lang="en-US" sz="2500" dirty="0" smtClean="0"/>
            </a:br>
            <a:r>
              <a:rPr lang="en-US" sz="2500" dirty="0" smtClean="0">
                <a:latin typeface="Trebuchet MS" pitchFamily="34" charset="0"/>
              </a:rPr>
              <a:t>More conversions for less money</a:t>
            </a:r>
            <a:endParaRPr lang="en-US" sz="2500" dirty="0">
              <a:latin typeface="Trebuchet MS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967" y="1882550"/>
            <a:ext cx="2276556" cy="1593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81310" y="3170928"/>
            <a:ext cx="3690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err="1"/>
              <a:t>volvo</a:t>
            </a:r>
            <a:r>
              <a:rPr lang="en-US" dirty="0"/>
              <a:t> of the </a:t>
            </a:r>
            <a:r>
              <a:rPr lang="en-US" dirty="0" smtClean="0"/>
              <a:t>triad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volvo</a:t>
            </a:r>
            <a:r>
              <a:rPr lang="en-US" dirty="0" smtClean="0"/>
              <a:t> charlotte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volvo</a:t>
            </a:r>
            <a:r>
              <a:rPr lang="en-US" dirty="0" smtClean="0"/>
              <a:t> </a:t>
            </a:r>
            <a:r>
              <a:rPr lang="en-US" dirty="0"/>
              <a:t>dealership </a:t>
            </a:r>
            <a:r>
              <a:rPr lang="en-US" dirty="0" smtClean="0"/>
              <a:t>charlotte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volvo</a:t>
            </a:r>
            <a:r>
              <a:rPr lang="en-US" dirty="0" smtClean="0"/>
              <a:t> </a:t>
            </a:r>
            <a:r>
              <a:rPr lang="en-US" dirty="0"/>
              <a:t>dealers </a:t>
            </a:r>
            <a:r>
              <a:rPr lang="en-US" dirty="0" smtClean="0"/>
              <a:t>charlotte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used </a:t>
            </a:r>
            <a:r>
              <a:rPr lang="en-US" dirty="0" err="1"/>
              <a:t>volvo</a:t>
            </a:r>
            <a:endParaRPr lang="en-US" dirty="0">
              <a:latin typeface="Trebuchet MS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9600" y="3170928"/>
            <a:ext cx="4724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the triad </a:t>
            </a:r>
            <a:r>
              <a:rPr lang="en-US" dirty="0" err="1"/>
              <a:t>volvo</a:t>
            </a:r>
            <a:r>
              <a:rPr lang="en-US" dirty="0"/>
              <a:t> dealership </a:t>
            </a:r>
            <a:r>
              <a:rPr lang="en-US" dirty="0" smtClean="0"/>
              <a:t>charlotte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certified </a:t>
            </a:r>
            <a:r>
              <a:rPr lang="en-US" dirty="0" err="1"/>
              <a:t>volvo</a:t>
            </a:r>
            <a:r>
              <a:rPr lang="en-US" dirty="0"/>
              <a:t> </a:t>
            </a:r>
            <a:r>
              <a:rPr lang="en-US" dirty="0" smtClean="0"/>
              <a:t>charlotte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volvo</a:t>
            </a:r>
            <a:r>
              <a:rPr lang="en-US" dirty="0" smtClean="0"/>
              <a:t> </a:t>
            </a:r>
            <a:r>
              <a:rPr lang="en-US" dirty="0"/>
              <a:t>of the </a:t>
            </a:r>
            <a:r>
              <a:rPr lang="en-US" dirty="0" smtClean="0"/>
              <a:t>triad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triad </a:t>
            </a:r>
            <a:r>
              <a:rPr lang="en-US" dirty="0" err="1" smtClean="0"/>
              <a:t>volvo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/>
              <a:t>v</a:t>
            </a:r>
            <a:r>
              <a:rPr lang="en-US" dirty="0" err="1" smtClean="0"/>
              <a:t>olvo</a:t>
            </a:r>
            <a:r>
              <a:rPr lang="en-US" dirty="0" smtClean="0"/>
              <a:t> </a:t>
            </a:r>
            <a:r>
              <a:rPr lang="en-US" dirty="0"/>
              <a:t>dealership</a:t>
            </a:r>
            <a:endParaRPr lang="en-US" dirty="0">
              <a:latin typeface="Trebuchet MS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1447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Charlotte - PAID SEARCH CAMPAIGN</a:t>
            </a:r>
            <a:endParaRPr lang="en-US" b="1" dirty="0">
              <a:latin typeface="Trebuchet MS" pitchFamily="34" charset="0"/>
            </a:endParaRPr>
          </a:p>
          <a:p>
            <a:pPr algn="ctr"/>
            <a:r>
              <a:rPr lang="en-US" b="1" dirty="0" smtClean="0">
                <a:latin typeface="Trebuchet MS" pitchFamily="34" charset="0"/>
              </a:rPr>
              <a:t>TOP 5 KEYWORDS FOR EACH PUBLISHER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317635" y="2391228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64051"/>
            <a:ext cx="2667000" cy="104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15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 smtClean="0">
                <a:latin typeface="Trebuchet MS" pitchFamily="34" charset="0"/>
              </a:rPr>
              <a:t>Average daily spend rate over 100% identifies </a:t>
            </a:r>
            <a:r>
              <a:rPr lang="en-US" sz="2500" dirty="0">
                <a:latin typeface="Trebuchet MS" pitchFamily="34" charset="0"/>
              </a:rPr>
              <a:t>a</a:t>
            </a:r>
            <a:r>
              <a:rPr lang="en-US" sz="2500" dirty="0" smtClean="0">
                <a:latin typeface="Trebuchet MS" pitchFamily="34" charset="0"/>
              </a:rPr>
              <a:t>dditional </a:t>
            </a:r>
            <a:r>
              <a:rPr lang="en-US" sz="2500" dirty="0">
                <a:latin typeface="Trebuchet MS" pitchFamily="34" charset="0"/>
              </a:rPr>
              <a:t>o</a:t>
            </a:r>
            <a:r>
              <a:rPr lang="en-US" sz="2500" dirty="0" smtClean="0">
                <a:latin typeface="Trebuchet MS" pitchFamily="34" charset="0"/>
              </a:rPr>
              <a:t>pportunity</a:t>
            </a:r>
            <a:endParaRPr lang="en-US" sz="25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Charlotte - PAID SEARCH CAMPAIGN</a:t>
            </a:r>
            <a:endParaRPr lang="en-US" b="1" dirty="0">
              <a:latin typeface="Trebuchet MS" pitchFamily="34" charset="0"/>
            </a:endParaRPr>
          </a:p>
          <a:p>
            <a:pPr algn="ctr"/>
            <a:r>
              <a:rPr lang="en-US" b="1" dirty="0" smtClean="0">
                <a:latin typeface="Trebuchet MS" pitchFamily="34" charset="0"/>
              </a:rPr>
              <a:t>% OF BUDGET OVER TIME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Average % of daily budget: 126.34%</a:t>
            </a:r>
            <a:endParaRPr lang="en-US" b="1" u="sng" dirty="0">
              <a:latin typeface="Trebuchet MS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143000" y="3733800"/>
            <a:ext cx="7467600" cy="0"/>
          </a:xfrm>
          <a:prstGeom prst="line">
            <a:avLst/>
          </a:prstGeom>
          <a:ln w="127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1377346"/>
              </p:ext>
            </p:extLst>
          </p:nvPr>
        </p:nvGraphicFramePr>
        <p:xfrm>
          <a:off x="914400" y="2371130"/>
          <a:ext cx="6753225" cy="3643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9357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722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latin typeface="Trebuchet MS" pitchFamily="34" charset="0"/>
              </a:rPr>
              <a:t>Campaign 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89536"/>
            <a:ext cx="8229600" cy="430903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All campaign metrics continue to perform at above average levels</a:t>
            </a:r>
          </a:p>
          <a:p>
            <a:r>
              <a:rPr lang="en-US" sz="2400" dirty="0" smtClean="0"/>
              <a:t>Conversion-based optimization benefits from and contributes to mature, stable campaign</a:t>
            </a:r>
          </a:p>
          <a:p>
            <a:r>
              <a:rPr lang="en-US" sz="2400" dirty="0" smtClean="0"/>
              <a:t>Average cost per visit (CPV) has improved substantially from $2.21 YTD to $1.22</a:t>
            </a:r>
          </a:p>
          <a:p>
            <a:r>
              <a:rPr lang="en-US" sz="2400" dirty="0" smtClean="0"/>
              <a:t>Average click through ratio (CTR) has improved marginally from 1% YTD to 1.04%</a:t>
            </a:r>
          </a:p>
          <a:p>
            <a:r>
              <a:rPr lang="en-US" sz="2400" dirty="0" smtClean="0"/>
              <a:t>Continue to monitor  average daily spend rate and increase budget if warranted</a:t>
            </a:r>
          </a:p>
          <a:p>
            <a:endParaRPr lang="en-US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  <a:t>Volvo of the Triad Charlotte- PAID SEARCH CAMPAIGN</a:t>
            </a:r>
            <a:endParaRPr lang="en-US" b="1" dirty="0">
              <a:solidFill>
                <a:schemeClr val="tx2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12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900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49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4900" b="1" dirty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4900" b="1" dirty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4900" b="1" dirty="0" smtClean="0">
                <a:solidFill>
                  <a:schemeClr val="tx2"/>
                </a:solidFill>
                <a:latin typeface="Trebuchet MS" pitchFamily="34" charset="0"/>
              </a:rPr>
              <a:t>Volvo of the Triad </a:t>
            </a:r>
            <a:br>
              <a:rPr lang="en-US" sz="49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4900" dirty="0" smtClean="0">
                <a:latin typeface="Trebuchet MS" pitchFamily="34" charset="0"/>
              </a:rPr>
              <a:t>Raleigh</a:t>
            </a:r>
            <a: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>Search Engine Marketing</a:t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dirty="0" smtClean="0">
                <a:latin typeface="Trebuchet MS" pitchFamily="34" charset="0"/>
              </a:rPr>
              <a:t>Campaign Performance Summary</a:t>
            </a:r>
            <a:br>
              <a:rPr lang="en-US" sz="2700" dirty="0" smtClean="0">
                <a:latin typeface="Trebuchet MS" pitchFamily="34" charset="0"/>
              </a:rPr>
            </a:br>
            <a:r>
              <a:rPr lang="en-US" sz="2700" dirty="0">
                <a:latin typeface="Trebuchet MS" pitchFamily="34" charset="0"/>
              </a:rPr>
              <a:t/>
            </a:r>
            <a:br>
              <a:rPr lang="en-US" sz="2700" dirty="0">
                <a:latin typeface="Trebuchet MS" pitchFamily="34" charset="0"/>
              </a:rPr>
            </a:br>
            <a:r>
              <a:rPr lang="en-US" sz="2700" dirty="0" smtClean="0">
                <a:latin typeface="Trebuchet MS" pitchFamily="34" charset="0"/>
              </a:rPr>
              <a:t>July/August 2013</a:t>
            </a: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endParaRPr lang="en-US" sz="2700" b="1" dirty="0">
              <a:solidFill>
                <a:schemeClr val="tx2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82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tx2"/>
                </a:solidFill>
                <a:latin typeface="Trebuchet MS" pitchFamily="34" charset="0"/>
              </a:rPr>
              <a:t>Campaign Overview</a:t>
            </a:r>
            <a:endParaRPr lang="en-US" sz="3200" b="1" dirty="0">
              <a:solidFill>
                <a:schemeClr val="tx2"/>
              </a:solidFill>
              <a:latin typeface="Trebuchet MS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rebuchet MS" pitchFamily="34" charset="0"/>
              </a:rPr>
              <a:t>Start date: </a:t>
            </a:r>
            <a:r>
              <a:rPr lang="en-US" sz="2400" dirty="0" smtClean="0"/>
              <a:t>7</a:t>
            </a:r>
            <a:r>
              <a:rPr lang="en-US" sz="2400" dirty="0" smtClean="0">
                <a:latin typeface="Trebuchet MS" pitchFamily="34" charset="0"/>
              </a:rPr>
              <a:t>/24/2013</a:t>
            </a:r>
          </a:p>
          <a:p>
            <a:r>
              <a:rPr lang="en-US" sz="2400" dirty="0" smtClean="0">
                <a:latin typeface="Trebuchet MS" pitchFamily="34" charset="0"/>
              </a:rPr>
              <a:t>End date: </a:t>
            </a:r>
            <a:r>
              <a:rPr lang="en-US" sz="2400" dirty="0" smtClean="0"/>
              <a:t>8</a:t>
            </a:r>
            <a:r>
              <a:rPr lang="en-US" sz="2400" dirty="0" smtClean="0">
                <a:latin typeface="Trebuchet MS" pitchFamily="34" charset="0"/>
              </a:rPr>
              <a:t>/17/2013</a:t>
            </a:r>
          </a:p>
          <a:p>
            <a:r>
              <a:rPr lang="en-US" sz="2400" dirty="0" smtClean="0">
                <a:latin typeface="Trebuchet MS" pitchFamily="34" charset="0"/>
              </a:rPr>
              <a:t>Budget: $1,000.00</a:t>
            </a:r>
          </a:p>
          <a:p>
            <a:r>
              <a:rPr lang="en-US" sz="2400" dirty="0" smtClean="0">
                <a:latin typeface="Trebuchet MS" pitchFamily="34" charset="0"/>
              </a:rPr>
              <a:t>Spend: $</a:t>
            </a:r>
            <a:r>
              <a:rPr lang="en-US" sz="2400" dirty="0" smtClean="0"/>
              <a:t>1,062.74</a:t>
            </a:r>
          </a:p>
          <a:p>
            <a:endParaRPr lang="en-US" sz="2400" dirty="0" smtClean="0">
              <a:latin typeface="Trebuchet MS" pitchFamily="34" charset="0"/>
            </a:endParaRPr>
          </a:p>
          <a:p>
            <a:r>
              <a:rPr lang="en-US" sz="2400" dirty="0" smtClean="0">
                <a:latin typeface="Trebuchet MS" pitchFamily="34" charset="0"/>
              </a:rPr>
              <a:t>Results:</a:t>
            </a:r>
          </a:p>
          <a:p>
            <a:pPr lvl="1"/>
            <a:r>
              <a:rPr lang="en-US" sz="2000" dirty="0" smtClean="0">
                <a:latin typeface="Trebuchet MS" pitchFamily="34" charset="0"/>
              </a:rPr>
              <a:t>Impressions: </a:t>
            </a:r>
            <a:r>
              <a:rPr lang="en-US" sz="2000" dirty="0" smtClean="0"/>
              <a:t>26,664</a:t>
            </a:r>
            <a:endParaRPr lang="en-US" sz="2000" b="1" dirty="0" smtClean="0">
              <a:latin typeface="Trebuchet MS" pitchFamily="34" charset="0"/>
            </a:endParaRPr>
          </a:p>
          <a:p>
            <a:pPr lvl="1"/>
            <a:r>
              <a:rPr lang="en-US" sz="2000" dirty="0" smtClean="0">
                <a:latin typeface="Trebuchet MS" pitchFamily="34" charset="0"/>
              </a:rPr>
              <a:t>Site visits: </a:t>
            </a:r>
            <a:r>
              <a:rPr lang="en-US" sz="2000" dirty="0" smtClean="0"/>
              <a:t>615</a:t>
            </a:r>
            <a:endParaRPr lang="en-US" sz="2000" b="1" dirty="0" smtClean="0">
              <a:latin typeface="Trebuchet MS" pitchFamily="34" charset="0"/>
            </a:endParaRPr>
          </a:p>
          <a:p>
            <a:pPr lvl="1"/>
            <a:r>
              <a:rPr lang="en-US" sz="2000" dirty="0" smtClean="0">
                <a:latin typeface="Trebuchet MS" pitchFamily="34" charset="0"/>
              </a:rPr>
              <a:t>Cost per visit:  </a:t>
            </a:r>
            <a:r>
              <a:rPr lang="en-US" sz="2000" b="1" dirty="0" smtClean="0">
                <a:latin typeface="Trebuchet MS" pitchFamily="34" charset="0"/>
              </a:rPr>
              <a:t>$</a:t>
            </a:r>
            <a:r>
              <a:rPr lang="en-US" sz="2000" b="1" dirty="0" smtClean="0"/>
              <a:t>1.71</a:t>
            </a:r>
            <a:endParaRPr lang="en-US" sz="2000" dirty="0" smtClean="0">
              <a:latin typeface="Trebuchet MS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22674" y="4419600"/>
            <a:ext cx="48006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 smtClean="0">
                <a:latin typeface="Trebuchet MS" pitchFamily="34" charset="0"/>
              </a:rPr>
              <a:t>Avg. click-through </a:t>
            </a:r>
            <a:r>
              <a:rPr lang="en-US" sz="2000" dirty="0">
                <a:latin typeface="Trebuchet MS" pitchFamily="34" charset="0"/>
              </a:rPr>
              <a:t>rate: </a:t>
            </a:r>
            <a:r>
              <a:rPr lang="en-US" sz="2000" dirty="0" smtClean="0">
                <a:latin typeface="Trebuchet MS" pitchFamily="34" charset="0"/>
              </a:rPr>
              <a:t>2.31</a:t>
            </a:r>
            <a:r>
              <a:rPr lang="en-US" sz="2000" b="1" dirty="0" smtClean="0">
                <a:latin typeface="Trebuchet MS" pitchFamily="34" charset="0"/>
              </a:rPr>
              <a:t>%</a:t>
            </a:r>
            <a:endParaRPr lang="en-US" sz="2000" b="1" dirty="0">
              <a:latin typeface="Trebuchet MS" pitchFamily="34" charset="0"/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>
                <a:latin typeface="Trebuchet MS" pitchFamily="34" charset="0"/>
              </a:rPr>
              <a:t>Click-to-call rate: </a:t>
            </a:r>
            <a:r>
              <a:rPr lang="en-US" sz="2000" dirty="0" smtClean="0">
                <a:latin typeface="Trebuchet MS" pitchFamily="34" charset="0"/>
              </a:rPr>
              <a:t>5.69</a:t>
            </a:r>
            <a:r>
              <a:rPr lang="en-US" sz="2000" b="1" dirty="0" smtClean="0">
                <a:latin typeface="Trebuchet MS" pitchFamily="34" charset="0"/>
              </a:rPr>
              <a:t>%</a:t>
            </a:r>
            <a:endParaRPr lang="en-US" sz="2000" b="1" dirty="0">
              <a:latin typeface="Trebuchet MS" pitchFamily="34" charset="0"/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 smtClean="0">
                <a:latin typeface="Trebuchet MS" pitchFamily="34" charset="0"/>
              </a:rPr>
              <a:t>Avg. page position: 1.9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7552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7315200" cy="1143000"/>
          </a:xfrm>
        </p:spPr>
        <p:txBody>
          <a:bodyPr>
            <a:normAutofit/>
          </a:bodyPr>
          <a:lstStyle/>
          <a:p>
            <a:r>
              <a:rPr lang="en-US" sz="2500" dirty="0" smtClean="0">
                <a:latin typeface="Trebuchet MS" pitchFamily="34" charset="0"/>
              </a:rPr>
              <a:t>Cost per visit (CPV) averaged $1.71</a:t>
            </a:r>
            <a:endParaRPr lang="en-US" sz="2500" dirty="0">
              <a:latin typeface="Trebuchet MS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47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Raleigh- PAID SEARCH CAMPAIGN</a:t>
            </a:r>
            <a:endParaRPr lang="en-US" b="1" dirty="0">
              <a:latin typeface="Trebuchet MS" pitchFamily="34" charset="0"/>
            </a:endParaRPr>
          </a:p>
          <a:p>
            <a:pPr algn="ctr"/>
            <a:r>
              <a:rPr lang="en-US" b="1" dirty="0" smtClean="0">
                <a:latin typeface="Trebuchet MS" pitchFamily="34" charset="0"/>
              </a:rPr>
              <a:t>COST PER VISIT OVER TIME</a:t>
            </a:r>
          </a:p>
          <a:p>
            <a:pPr algn="ctr"/>
            <a:r>
              <a:rPr lang="en-US" b="1" dirty="0">
                <a:latin typeface="Trebuchet MS" pitchFamily="34" charset="0"/>
              </a:rPr>
              <a:t>Average visits/day: </a:t>
            </a:r>
            <a:r>
              <a:rPr lang="en-US" b="1" dirty="0" smtClean="0">
                <a:latin typeface="Trebuchet MS" pitchFamily="34" charset="0"/>
              </a:rPr>
              <a:t>25 Average </a:t>
            </a:r>
            <a:r>
              <a:rPr lang="en-US" b="1" dirty="0">
                <a:latin typeface="Trebuchet MS" pitchFamily="34" charset="0"/>
              </a:rPr>
              <a:t>CPV: </a:t>
            </a:r>
            <a:r>
              <a:rPr lang="en-US" b="1" dirty="0" smtClean="0">
                <a:latin typeface="Trebuchet MS" pitchFamily="34" charset="0"/>
              </a:rPr>
              <a:t>$1.71</a:t>
            </a:r>
            <a:endParaRPr lang="en-US" b="1" dirty="0">
              <a:latin typeface="Trebuchet MS" pitchFamily="34" charset="0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3017470"/>
              </p:ext>
            </p:extLst>
          </p:nvPr>
        </p:nvGraphicFramePr>
        <p:xfrm>
          <a:off x="838200" y="2057400"/>
          <a:ext cx="6858000" cy="3862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9334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524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Raleigh - PAID SEARCH CAMPAIGN</a:t>
            </a:r>
            <a:endParaRPr lang="en-US" b="1" dirty="0">
              <a:latin typeface="Trebuchet MS" pitchFamily="34" charset="0"/>
            </a:endParaRPr>
          </a:p>
          <a:p>
            <a:pPr algn="ctr"/>
            <a:r>
              <a:rPr lang="en-US" b="1" dirty="0" smtClean="0">
                <a:latin typeface="Trebuchet MS" pitchFamily="34" charset="0"/>
              </a:rPr>
              <a:t>CLICK </a:t>
            </a:r>
            <a:r>
              <a:rPr lang="en-US" b="1" dirty="0">
                <a:latin typeface="Trebuchet MS" pitchFamily="34" charset="0"/>
              </a:rPr>
              <a:t>THROUGH RATE OVER TIME</a:t>
            </a:r>
          </a:p>
          <a:p>
            <a:pPr marL="0" lvl="1" algn="ctr"/>
            <a:r>
              <a:rPr lang="en-US" b="1" dirty="0">
                <a:latin typeface="Trebuchet MS" pitchFamily="34" charset="0"/>
              </a:rPr>
              <a:t>Average click through </a:t>
            </a:r>
            <a:r>
              <a:rPr lang="en-US" b="1" dirty="0" smtClean="0">
                <a:latin typeface="Trebuchet MS" pitchFamily="34" charset="0"/>
              </a:rPr>
              <a:t>rate:  </a:t>
            </a:r>
            <a:r>
              <a:rPr lang="en-US" b="1" u="sng" dirty="0" smtClean="0">
                <a:latin typeface="Trebuchet MS" pitchFamily="34" charset="0"/>
              </a:rPr>
              <a:t>2.31%</a:t>
            </a:r>
            <a:endParaRPr lang="en-US" b="1" u="sng" dirty="0">
              <a:latin typeface="Trebuchet MS" pitchFamily="34" charset="0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latin typeface="Trebuchet MS" pitchFamily="34" charset="0"/>
              </a:rPr>
              <a:t>Keyword optimization and relevant search</a:t>
            </a:r>
            <a:br>
              <a:rPr lang="en-US" sz="2400" dirty="0" smtClean="0">
                <a:latin typeface="Trebuchet MS" pitchFamily="34" charset="0"/>
              </a:rPr>
            </a:br>
            <a:r>
              <a:rPr lang="en-US" sz="2400" dirty="0" smtClean="0">
                <a:latin typeface="Trebuchet MS" pitchFamily="34" charset="0"/>
              </a:rPr>
              <a:t>ads contribute to great click through %</a:t>
            </a:r>
            <a:endParaRPr lang="en-US" sz="2400" dirty="0">
              <a:latin typeface="Trebuchet MS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4321960"/>
              </p:ext>
            </p:extLst>
          </p:nvPr>
        </p:nvGraphicFramePr>
        <p:xfrm>
          <a:off x="1143000" y="2209800"/>
          <a:ext cx="6657975" cy="3881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921835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6934200" cy="914400"/>
          </a:xfrm>
        </p:spPr>
        <p:txBody>
          <a:bodyPr>
            <a:noAutofit/>
          </a:bodyPr>
          <a:lstStyle/>
          <a:p>
            <a:r>
              <a:rPr lang="en-US" sz="2500" dirty="0" smtClean="0">
                <a:latin typeface="Trebuchet MS" pitchFamily="34" charset="0"/>
              </a:rPr>
              <a:t>Delivering the right ads at the right </a:t>
            </a:r>
            <a:br>
              <a:rPr lang="en-US" sz="2500" dirty="0" smtClean="0">
                <a:latin typeface="Trebuchet MS" pitchFamily="34" charset="0"/>
              </a:rPr>
            </a:br>
            <a:r>
              <a:rPr lang="en-US" sz="2500" dirty="0" smtClean="0">
                <a:latin typeface="Trebuchet MS" pitchFamily="34" charset="0"/>
              </a:rPr>
              <a:t>time to achieve maximum results</a:t>
            </a:r>
            <a:endParaRPr lang="en-US" sz="2500" dirty="0">
              <a:latin typeface="Trebuchet MS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1524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Raleigh - PAID SEARCH CAMPAIGN</a:t>
            </a:r>
            <a:endParaRPr lang="en-US" b="1" dirty="0">
              <a:latin typeface="Trebuchet MS" pitchFamily="34" charset="0"/>
            </a:endParaRPr>
          </a:p>
          <a:p>
            <a:pPr algn="ctr"/>
            <a:r>
              <a:rPr lang="en-US" b="1" dirty="0" smtClean="0">
                <a:latin typeface="Trebuchet MS" pitchFamily="34" charset="0"/>
              </a:rPr>
              <a:t>EXAMPLES OF CURRENT PAID SEARCH ADS</a:t>
            </a:r>
          </a:p>
        </p:txBody>
      </p:sp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628788"/>
            <a:ext cx="2248214" cy="80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63" y="3826227"/>
            <a:ext cx="2238688" cy="819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312" y="2628788"/>
            <a:ext cx="2249424" cy="8231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786" y="3826227"/>
            <a:ext cx="2249424" cy="825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836860"/>
            <a:ext cx="2219635" cy="80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459" y="2638314"/>
            <a:ext cx="2249424" cy="817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67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496426"/>
              </p:ext>
            </p:extLst>
          </p:nvPr>
        </p:nvGraphicFramePr>
        <p:xfrm>
          <a:off x="419100" y="2536030"/>
          <a:ext cx="7848600" cy="3157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5600" cy="1143000"/>
          </a:xfrm>
        </p:spPr>
        <p:txBody>
          <a:bodyPr>
            <a:noAutofit/>
          </a:bodyPr>
          <a:lstStyle/>
          <a:p>
            <a:r>
              <a:rPr lang="en-US" sz="2500" dirty="0" smtClean="0">
                <a:latin typeface="Trebuchet MS" pitchFamily="34" charset="0"/>
              </a:rPr>
              <a:t>65% of visitors viewed </a:t>
            </a:r>
            <a:br>
              <a:rPr lang="en-US" sz="2500" dirty="0" smtClean="0">
                <a:latin typeface="Trebuchet MS" pitchFamily="34" charset="0"/>
              </a:rPr>
            </a:br>
            <a:r>
              <a:rPr lang="en-US" sz="2500" dirty="0" smtClean="0">
                <a:latin typeface="Trebuchet MS" pitchFamily="34" charset="0"/>
              </a:rPr>
              <a:t>pre-owned vehicles</a:t>
            </a:r>
            <a:endParaRPr lang="en-US" sz="2500" dirty="0">
              <a:latin typeface="Trebuchet MS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447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Raleigh - </a:t>
            </a:r>
            <a:r>
              <a:rPr lang="en-US" b="1" dirty="0">
                <a:latin typeface="Trebuchet MS" pitchFamily="34" charset="0"/>
              </a:rPr>
              <a:t>PAID SEARCH CAMPAIGN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INDIVIDUAL PAGE VIEWS BY %</a:t>
            </a:r>
          </a:p>
        </p:txBody>
      </p:sp>
      <p:sp>
        <p:nvSpPr>
          <p:cNvPr id="9" name="Oval 8"/>
          <p:cNvSpPr/>
          <p:nvPr/>
        </p:nvSpPr>
        <p:spPr>
          <a:xfrm>
            <a:off x="1371600" y="2514600"/>
            <a:ext cx="5334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715000" y="4114800"/>
            <a:ext cx="5334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733800"/>
            <a:ext cx="554037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493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7924214"/>
              </p:ext>
            </p:extLst>
          </p:nvPr>
        </p:nvGraphicFramePr>
        <p:xfrm>
          <a:off x="1243012" y="2019058"/>
          <a:ext cx="6657975" cy="4129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2130820"/>
              </p:ext>
            </p:extLst>
          </p:nvPr>
        </p:nvGraphicFramePr>
        <p:xfrm>
          <a:off x="1066800" y="1981200"/>
          <a:ext cx="6657975" cy="3748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5600" cy="1143000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latin typeface="Trebuchet MS" pitchFamily="34" charset="0"/>
              </a:rPr>
              <a:t>Campaign generated 144 page views on </a:t>
            </a:r>
            <a:br>
              <a:rPr lang="en-US" sz="2800" dirty="0" smtClean="0">
                <a:latin typeface="Trebuchet MS" pitchFamily="34" charset="0"/>
              </a:rPr>
            </a:br>
            <a:r>
              <a:rPr lang="en-US" sz="2800" dirty="0" smtClean="0">
                <a:latin typeface="Trebuchet MS" pitchFamily="34" charset="0"/>
              </a:rPr>
              <a:t>pre-owned inventory pages</a:t>
            </a:r>
            <a:endParaRPr lang="en-US" sz="2800" dirty="0">
              <a:latin typeface="Trebuchet MS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447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Raleigh- </a:t>
            </a:r>
            <a:r>
              <a:rPr lang="en-US" b="1" dirty="0">
                <a:latin typeface="Trebuchet MS" pitchFamily="34" charset="0"/>
              </a:rPr>
              <a:t>PAID SEARCH CAMPAIGN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TOTAL # OF INDIVIDUAL PAGE VIEWS:</a:t>
            </a:r>
          </a:p>
        </p:txBody>
      </p:sp>
      <p:sp>
        <p:nvSpPr>
          <p:cNvPr id="16" name="Oval 15"/>
          <p:cNvSpPr/>
          <p:nvPr/>
        </p:nvSpPr>
        <p:spPr>
          <a:xfrm>
            <a:off x="1981200" y="2017931"/>
            <a:ext cx="762000" cy="5728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495800" y="3733800"/>
            <a:ext cx="5334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363" y="4170363"/>
            <a:ext cx="554037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781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81800" cy="1143000"/>
          </a:xfrm>
        </p:spPr>
        <p:txBody>
          <a:bodyPr>
            <a:normAutofit/>
          </a:bodyPr>
          <a:lstStyle/>
          <a:p>
            <a:r>
              <a:rPr lang="en-US" sz="2500" dirty="0" smtClean="0"/>
              <a:t>ProExel’s campaign generated 80 conversions </a:t>
            </a:r>
            <a:r>
              <a:rPr lang="en-US" sz="2500" dirty="0"/>
              <a:t>o</a:t>
            </a:r>
            <a:r>
              <a:rPr lang="en-US" sz="2500" dirty="0" smtClean="0"/>
              <a:t>ver 24 days</a:t>
            </a:r>
            <a:endParaRPr lang="en-US" sz="25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447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Raleigh - </a:t>
            </a:r>
            <a:r>
              <a:rPr lang="en-US" b="1" dirty="0">
                <a:latin typeface="Trebuchet MS" pitchFamily="34" charset="0"/>
              </a:rPr>
              <a:t>PAID SEARCH CAMPAIGN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CONVERSION BREAKDOWN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3100159"/>
              </p:ext>
            </p:extLst>
          </p:nvPr>
        </p:nvGraphicFramePr>
        <p:xfrm>
          <a:off x="1414462" y="2590800"/>
          <a:ext cx="6315075" cy="2986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192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721905"/>
            <a:ext cx="2478080" cy="191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7404100" cy="1143000"/>
          </a:xfrm>
        </p:spPr>
        <p:txBody>
          <a:bodyPr>
            <a:normAutofit/>
          </a:bodyPr>
          <a:lstStyle/>
          <a:p>
            <a:r>
              <a:rPr lang="en-US" sz="2500" dirty="0" smtClean="0">
                <a:latin typeface="Trebuchet MS" pitchFamily="34" charset="0"/>
              </a:rPr>
              <a:t>Dynamic keyword optimization </a:t>
            </a:r>
            <a:r>
              <a:rPr lang="en-US" sz="2500" dirty="0" smtClean="0"/>
              <a:t>= </a:t>
            </a:r>
            <a:br>
              <a:rPr lang="en-US" sz="2500" dirty="0" smtClean="0"/>
            </a:br>
            <a:r>
              <a:rPr lang="en-US" sz="2500" dirty="0" smtClean="0">
                <a:latin typeface="Trebuchet MS" pitchFamily="34" charset="0"/>
              </a:rPr>
              <a:t>More conversions for less money</a:t>
            </a:r>
            <a:endParaRPr lang="en-US" sz="2500" dirty="0">
              <a:latin typeface="Trebuchet MS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967" y="1882550"/>
            <a:ext cx="2276556" cy="1593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81310" y="3170928"/>
            <a:ext cx="3690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err="1"/>
              <a:t>volvo</a:t>
            </a:r>
            <a:r>
              <a:rPr lang="en-US" dirty="0"/>
              <a:t> </a:t>
            </a:r>
            <a:r>
              <a:rPr lang="en-US" dirty="0" err="1" smtClean="0"/>
              <a:t>raleigh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volvo</a:t>
            </a:r>
            <a:r>
              <a:rPr lang="en-US" dirty="0" smtClean="0"/>
              <a:t> </a:t>
            </a:r>
            <a:r>
              <a:rPr lang="en-US" dirty="0"/>
              <a:t>dealer </a:t>
            </a:r>
            <a:r>
              <a:rPr lang="en-US" dirty="0" err="1" smtClean="0"/>
              <a:t>raleigh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volvo</a:t>
            </a:r>
            <a:r>
              <a:rPr lang="en-US" dirty="0" smtClean="0"/>
              <a:t> </a:t>
            </a:r>
            <a:r>
              <a:rPr lang="en-US" dirty="0"/>
              <a:t>of the </a:t>
            </a:r>
            <a:r>
              <a:rPr lang="en-US" dirty="0" smtClean="0"/>
              <a:t>triad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c30 </a:t>
            </a:r>
            <a:r>
              <a:rPr lang="en-US" dirty="0" err="1" smtClean="0"/>
              <a:t>raleigh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volvo</a:t>
            </a:r>
            <a:r>
              <a:rPr lang="en-US" dirty="0" smtClean="0"/>
              <a:t> </a:t>
            </a:r>
            <a:r>
              <a:rPr lang="en-US" dirty="0" err="1"/>
              <a:t>durham</a:t>
            </a:r>
            <a:endParaRPr lang="en-US" dirty="0">
              <a:latin typeface="Trebuchet MS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9600" y="3170928"/>
            <a:ext cx="4724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err="1"/>
              <a:t>volvo</a:t>
            </a:r>
            <a:r>
              <a:rPr lang="en-US" dirty="0"/>
              <a:t> </a:t>
            </a:r>
            <a:r>
              <a:rPr lang="en-US" dirty="0" err="1" smtClean="0"/>
              <a:t>raleigh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volvo</a:t>
            </a:r>
            <a:r>
              <a:rPr lang="en-US" dirty="0" smtClean="0"/>
              <a:t> </a:t>
            </a:r>
            <a:r>
              <a:rPr lang="en-US" dirty="0"/>
              <a:t>of the </a:t>
            </a:r>
            <a:r>
              <a:rPr lang="en-US" dirty="0" smtClean="0"/>
              <a:t>triad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volvo</a:t>
            </a:r>
            <a:r>
              <a:rPr lang="en-US" dirty="0" smtClean="0"/>
              <a:t> dealers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volvo</a:t>
            </a:r>
            <a:r>
              <a:rPr lang="en-US" dirty="0" smtClean="0"/>
              <a:t> dealership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volvo</a:t>
            </a:r>
            <a:r>
              <a:rPr lang="en-US" dirty="0" smtClean="0"/>
              <a:t> </a:t>
            </a:r>
            <a:r>
              <a:rPr lang="en-US" dirty="0"/>
              <a:t>cars</a:t>
            </a:r>
            <a:endParaRPr lang="en-US" dirty="0">
              <a:latin typeface="Trebuchet MS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1447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Raleigh - PAID SEARCH CAMPAIGN</a:t>
            </a:r>
            <a:endParaRPr lang="en-US" b="1" dirty="0">
              <a:latin typeface="Trebuchet MS" pitchFamily="34" charset="0"/>
            </a:endParaRPr>
          </a:p>
          <a:p>
            <a:pPr algn="ctr"/>
            <a:r>
              <a:rPr lang="en-US" b="1" dirty="0" smtClean="0">
                <a:latin typeface="Trebuchet MS" pitchFamily="34" charset="0"/>
              </a:rPr>
              <a:t>TOP 5 KEYWORDS FOR EACH PUBLISHER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317635" y="2391228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64051"/>
            <a:ext cx="2667000" cy="104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15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 smtClean="0">
                <a:latin typeface="Trebuchet MS" pitchFamily="34" charset="0"/>
              </a:rPr>
              <a:t>Average daily spend rate </a:t>
            </a:r>
            <a:r>
              <a:rPr lang="en-US" sz="2500" dirty="0">
                <a:latin typeface="Trebuchet MS" pitchFamily="34" charset="0"/>
              </a:rPr>
              <a:t>o</a:t>
            </a:r>
            <a:r>
              <a:rPr lang="en-US" sz="2500" dirty="0" smtClean="0">
                <a:latin typeface="Trebuchet MS" pitchFamily="34" charset="0"/>
              </a:rPr>
              <a:t>ver </a:t>
            </a:r>
            <a:r>
              <a:rPr lang="en-US" sz="2500" dirty="0">
                <a:latin typeface="Trebuchet MS" pitchFamily="34" charset="0"/>
              </a:rPr>
              <a:t>100% </a:t>
            </a:r>
            <a:r>
              <a:rPr lang="en-US" sz="2500" dirty="0" smtClean="0">
                <a:latin typeface="Trebuchet MS" pitchFamily="34" charset="0"/>
              </a:rPr>
              <a:t>identifies </a:t>
            </a:r>
            <a:r>
              <a:rPr lang="en-US" sz="2500" dirty="0">
                <a:latin typeface="Trebuchet MS" pitchFamily="34" charset="0"/>
              </a:rPr>
              <a:t>a</a:t>
            </a:r>
            <a:r>
              <a:rPr lang="en-US" sz="2500" dirty="0" smtClean="0">
                <a:latin typeface="Trebuchet MS" pitchFamily="34" charset="0"/>
              </a:rPr>
              <a:t>dditional </a:t>
            </a:r>
            <a:r>
              <a:rPr lang="en-US" sz="2500" dirty="0">
                <a:latin typeface="Trebuchet MS" pitchFamily="34" charset="0"/>
              </a:rPr>
              <a:t>o</a:t>
            </a:r>
            <a:r>
              <a:rPr lang="en-US" sz="2500" dirty="0" smtClean="0">
                <a:latin typeface="Trebuchet MS" pitchFamily="34" charset="0"/>
              </a:rPr>
              <a:t>pportunity</a:t>
            </a:r>
            <a:endParaRPr lang="en-US" sz="25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Raleigh - PAID SEARCH CAMPAIGN</a:t>
            </a:r>
            <a:endParaRPr lang="en-US" b="1" dirty="0">
              <a:latin typeface="Trebuchet MS" pitchFamily="34" charset="0"/>
            </a:endParaRPr>
          </a:p>
          <a:p>
            <a:pPr algn="ctr"/>
            <a:r>
              <a:rPr lang="en-US" b="1" dirty="0" smtClean="0">
                <a:latin typeface="Trebuchet MS" pitchFamily="34" charset="0"/>
              </a:rPr>
              <a:t>% OF BUDGET OVER TIME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Average % of daily budget: 127.53%</a:t>
            </a:r>
            <a:endParaRPr lang="en-US" b="1" u="sng" dirty="0">
              <a:latin typeface="Trebuchet MS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143000" y="4038600"/>
            <a:ext cx="7467600" cy="0"/>
          </a:xfrm>
          <a:prstGeom prst="line">
            <a:avLst/>
          </a:prstGeom>
          <a:ln w="127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446286"/>
              </p:ext>
            </p:extLst>
          </p:nvPr>
        </p:nvGraphicFramePr>
        <p:xfrm>
          <a:off x="914400" y="2371130"/>
          <a:ext cx="6753225" cy="3643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93579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722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latin typeface="Trebuchet MS" pitchFamily="34" charset="0"/>
              </a:rPr>
              <a:t>Campaign 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89536"/>
            <a:ext cx="8229600" cy="430903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All campaign metrics continue to perform at above average levels</a:t>
            </a:r>
          </a:p>
          <a:p>
            <a:r>
              <a:rPr lang="en-US" sz="2400" dirty="0" smtClean="0"/>
              <a:t>Conversion-based optimization benefits from and contributes to mature, stable campaign</a:t>
            </a:r>
          </a:p>
          <a:p>
            <a:r>
              <a:rPr lang="en-US" sz="2400" dirty="0" smtClean="0"/>
              <a:t>Average cost per visit (CPV) has remained stable at $1.75 YTD</a:t>
            </a:r>
          </a:p>
          <a:p>
            <a:r>
              <a:rPr lang="en-US" sz="2400" dirty="0" smtClean="0"/>
              <a:t>Average Click-through ratio (CTR) has remained stable at 1.28% YTD</a:t>
            </a:r>
          </a:p>
          <a:p>
            <a:r>
              <a:rPr lang="en-US" sz="2400" dirty="0" smtClean="0"/>
              <a:t>Continue to monitor  average daily spend rate and increase budget if warranted</a:t>
            </a:r>
          </a:p>
          <a:p>
            <a:endParaRPr lang="en-US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  <a:t>Volvo of the Triad Raleigh- PAID SEARCH CAMPAIGN</a:t>
            </a:r>
            <a:endParaRPr lang="en-US" b="1" dirty="0">
              <a:solidFill>
                <a:schemeClr val="tx2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12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900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49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4900" b="1" dirty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4900" b="1" dirty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4900" dirty="0" smtClean="0">
                <a:latin typeface="Trebuchet MS" pitchFamily="34" charset="0"/>
              </a:rPr>
              <a:t>Volvo of the Triad</a:t>
            </a:r>
            <a: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>Display Advertisement </a:t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>Campaign Performance Summary </a:t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>July/August 2013</a:t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  <a:t/>
            </a:r>
            <a:br>
              <a:rPr lang="en-US" sz="2700" b="1" dirty="0" smtClean="0">
                <a:solidFill>
                  <a:schemeClr val="tx2"/>
                </a:solidFill>
                <a:latin typeface="Trebuchet MS" pitchFamily="34" charset="0"/>
              </a:rPr>
            </a:br>
            <a:endParaRPr lang="en-US" sz="2700" b="1" dirty="0">
              <a:solidFill>
                <a:schemeClr val="tx2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99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tx2"/>
                </a:solidFill>
                <a:latin typeface="Trebuchet MS" pitchFamily="34" charset="0"/>
              </a:rPr>
              <a:t>Campaign Overview</a:t>
            </a:r>
            <a:endParaRPr lang="en-US" sz="3200" b="1" dirty="0">
              <a:solidFill>
                <a:schemeClr val="tx2"/>
              </a:solidFill>
              <a:latin typeface="Trebuchet MS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rebuchet MS" pitchFamily="34" charset="0"/>
              </a:rPr>
              <a:t>Start date: </a:t>
            </a:r>
            <a:r>
              <a:rPr lang="en-US" sz="2400" dirty="0" smtClean="0"/>
              <a:t>7/10</a:t>
            </a:r>
            <a:r>
              <a:rPr lang="en-US" sz="2400" dirty="0" smtClean="0">
                <a:latin typeface="Trebuchet MS" pitchFamily="34" charset="0"/>
              </a:rPr>
              <a:t>/2013</a:t>
            </a:r>
          </a:p>
          <a:p>
            <a:r>
              <a:rPr lang="en-US" sz="2400" dirty="0" smtClean="0">
                <a:latin typeface="Trebuchet MS" pitchFamily="34" charset="0"/>
              </a:rPr>
              <a:t>End date: </a:t>
            </a:r>
            <a:r>
              <a:rPr lang="en-US" sz="2400" dirty="0" smtClean="0"/>
              <a:t>8/4</a:t>
            </a:r>
            <a:r>
              <a:rPr lang="en-US" sz="2400" dirty="0" smtClean="0">
                <a:latin typeface="Trebuchet MS" pitchFamily="34" charset="0"/>
              </a:rPr>
              <a:t>/2013</a:t>
            </a:r>
          </a:p>
          <a:p>
            <a:r>
              <a:rPr lang="en-US" sz="2400" dirty="0" smtClean="0">
                <a:latin typeface="Trebuchet MS" pitchFamily="34" charset="0"/>
              </a:rPr>
              <a:t>Budget: $1,500.00</a:t>
            </a:r>
          </a:p>
          <a:p>
            <a:r>
              <a:rPr lang="en-US" sz="2400" dirty="0" smtClean="0">
                <a:latin typeface="Trebuchet MS" pitchFamily="34" charset="0"/>
              </a:rPr>
              <a:t>Spend: $1,651.63</a:t>
            </a:r>
          </a:p>
          <a:p>
            <a:endParaRPr lang="en-US" sz="2400" dirty="0" smtClean="0">
              <a:latin typeface="Trebuchet MS" pitchFamily="34" charset="0"/>
            </a:endParaRPr>
          </a:p>
          <a:p>
            <a:r>
              <a:rPr lang="en-US" sz="2400" dirty="0" smtClean="0">
                <a:latin typeface="Trebuchet MS" pitchFamily="34" charset="0"/>
              </a:rPr>
              <a:t>Results:</a:t>
            </a:r>
          </a:p>
          <a:p>
            <a:pPr lvl="1"/>
            <a:r>
              <a:rPr lang="en-US" sz="2000" dirty="0" smtClean="0">
                <a:latin typeface="Trebuchet MS" pitchFamily="34" charset="0"/>
              </a:rPr>
              <a:t>Total Impressions: 657,141</a:t>
            </a:r>
          </a:p>
          <a:p>
            <a:pPr lvl="1"/>
            <a:r>
              <a:rPr lang="en-US" sz="2000" dirty="0" smtClean="0">
                <a:latin typeface="Trebuchet MS" pitchFamily="34" charset="0"/>
              </a:rPr>
              <a:t>Targeted Impressions: </a:t>
            </a:r>
            <a:r>
              <a:rPr lang="en-US" sz="2000" dirty="0" smtClean="0"/>
              <a:t>648,806</a:t>
            </a:r>
            <a:endParaRPr lang="en-US" sz="2000" b="1" dirty="0" smtClean="0">
              <a:latin typeface="Trebuchet MS" pitchFamily="34" charset="0"/>
            </a:endParaRPr>
          </a:p>
          <a:p>
            <a:pPr lvl="1"/>
            <a:r>
              <a:rPr lang="en-US" sz="2000" dirty="0" smtClean="0"/>
              <a:t>Remarketed Impressions: 8,335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35264" y="4422496"/>
            <a:ext cx="48006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>
                <a:latin typeface="Trebuchet MS" pitchFamily="34" charset="0"/>
              </a:rPr>
              <a:t>Site visits: </a:t>
            </a:r>
            <a:r>
              <a:rPr lang="en-US" sz="2000" dirty="0" smtClean="0">
                <a:latin typeface="Trebuchet MS" pitchFamily="34" charset="0"/>
              </a:rPr>
              <a:t>366</a:t>
            </a:r>
            <a:endParaRPr lang="en-US" sz="2000" b="1" dirty="0">
              <a:latin typeface="Trebuchet MS" pitchFamily="34" charset="0"/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 smtClean="0"/>
              <a:t>CPM: $2.28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 smtClean="0"/>
              <a:t>CPV: $4.09</a:t>
            </a:r>
          </a:p>
        </p:txBody>
      </p:sp>
    </p:spTree>
    <p:extLst>
      <p:ext uri="{BB962C8B-B14F-4D97-AF65-F5344CB8AC3E}">
        <p14:creationId xmlns:p14="http://schemas.microsoft.com/office/powerpoint/2010/main" val="32774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Cost per one thousand impressions (CPM) only $2.28 on average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Triad– DISPLAY </a:t>
            </a:r>
            <a:r>
              <a:rPr lang="en-US" b="1" dirty="0">
                <a:latin typeface="Trebuchet MS" pitchFamily="34" charset="0"/>
              </a:rPr>
              <a:t>CAMPAIGN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CPM OVER TIME 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Average CPM: </a:t>
            </a:r>
            <a:r>
              <a:rPr lang="en-US" b="1" u="sng" dirty="0" smtClean="0">
                <a:latin typeface="Trebuchet MS" pitchFamily="34" charset="0"/>
              </a:rPr>
              <a:t>$2.28</a:t>
            </a:r>
            <a:endParaRPr lang="en-US" b="1" u="sng" dirty="0">
              <a:latin typeface="Trebuchet MS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9156166"/>
              </p:ext>
            </p:extLst>
          </p:nvPr>
        </p:nvGraphicFramePr>
        <p:xfrm>
          <a:off x="838200" y="2371130"/>
          <a:ext cx="7172325" cy="3414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0021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274638"/>
            <a:ext cx="73152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Generating 26,286 impressions per </a:t>
            </a:r>
            <a:br>
              <a:rPr lang="en-US" sz="2800" dirty="0" smtClean="0"/>
            </a:br>
            <a:r>
              <a:rPr lang="en-US" sz="2800" dirty="0" smtClean="0"/>
              <a:t>day helps build the VOTT brand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Triad– DISPLAY </a:t>
            </a:r>
            <a:r>
              <a:rPr lang="en-US" b="1" dirty="0">
                <a:latin typeface="Trebuchet MS" pitchFamily="34" charset="0"/>
              </a:rPr>
              <a:t>CAMPAIGN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IMPRESSIONS OVER TIME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Total Impressions: 657,141 </a:t>
            </a:r>
            <a:endParaRPr lang="en-US" b="1" u="sng" dirty="0" smtClean="0">
              <a:latin typeface="Trebuchet MS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1860013"/>
              </p:ext>
            </p:extLst>
          </p:nvPr>
        </p:nvGraphicFramePr>
        <p:xfrm>
          <a:off x="762000" y="2514600"/>
          <a:ext cx="7315200" cy="325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5989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34200" cy="11430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rebuchet MS" pitchFamily="34" charset="0"/>
              </a:rPr>
              <a:t>Display ads put 14 potential customers </a:t>
            </a:r>
            <a:br>
              <a:rPr lang="en-US" sz="2400" dirty="0" smtClean="0">
                <a:latin typeface="Trebuchet MS" pitchFamily="34" charset="0"/>
              </a:rPr>
            </a:br>
            <a:r>
              <a:rPr lang="en-US" sz="2400" dirty="0" smtClean="0">
                <a:latin typeface="Trebuchet MS" pitchFamily="34" charset="0"/>
              </a:rPr>
              <a:t>on your website each day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Triad– DISPLAY CAMPAIGN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CAMPAIGN SPEND VS SITE TRAFFIC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Average visits/day: 14     </a:t>
            </a:r>
            <a:endParaRPr lang="en-US" b="1" dirty="0">
              <a:latin typeface="Trebuchet MS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838926"/>
              </p:ext>
            </p:extLst>
          </p:nvPr>
        </p:nvGraphicFramePr>
        <p:xfrm>
          <a:off x="762000" y="2209800"/>
          <a:ext cx="7391400" cy="3700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343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Views and visits from throughout your </a:t>
            </a:r>
            <a:br>
              <a:rPr lang="en-US" sz="2400" dirty="0" smtClean="0"/>
            </a:br>
            <a:r>
              <a:rPr lang="en-US" sz="2400" dirty="0" smtClean="0"/>
              <a:t>market area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44779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– DISPLAY </a:t>
            </a:r>
            <a:r>
              <a:rPr lang="en-US" b="1" dirty="0">
                <a:latin typeface="Trebuchet MS" pitchFamily="34" charset="0"/>
              </a:rPr>
              <a:t>CAMPAIGN</a:t>
            </a:r>
          </a:p>
          <a:p>
            <a:pPr algn="ctr"/>
            <a:r>
              <a:rPr lang="en-US" b="1" dirty="0">
                <a:latin typeface="Trebuchet MS" pitchFamily="34" charset="0"/>
              </a:rPr>
              <a:t>MAP OF WHERE YOUR AD </a:t>
            </a:r>
            <a:r>
              <a:rPr lang="en-US" b="1" dirty="0" smtClean="0">
                <a:latin typeface="Trebuchet MS" pitchFamily="34" charset="0"/>
              </a:rPr>
              <a:t>WAS LAST SEEN</a:t>
            </a:r>
            <a:endParaRPr lang="en-US" b="1" dirty="0">
              <a:latin typeface="Trebuchet MS" pitchFamily="34" charset="0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171301"/>
            <a:ext cx="5826642" cy="35972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751070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53200" cy="11430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rebuchet MS" pitchFamily="34" charset="0"/>
              </a:rPr>
              <a:t>Great Creative + Strategic Targeting = Impressive Results</a:t>
            </a:r>
            <a:endParaRPr lang="en-US" sz="2400" dirty="0">
              <a:latin typeface="Trebuchet MS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1524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rebuchet MS" pitchFamily="34" charset="0"/>
              </a:rPr>
              <a:t>Volvo of the Triad – DISPLAY </a:t>
            </a:r>
            <a:r>
              <a:rPr lang="en-US" b="1" dirty="0">
                <a:latin typeface="Trebuchet MS" pitchFamily="34" charset="0"/>
              </a:rPr>
              <a:t>CAMPAIGN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EXAMPLES OF CURRENT DISPLAY ADVERTISEMENTS </a:t>
            </a:r>
          </a:p>
        </p:txBody>
      </p:sp>
      <p:pic>
        <p:nvPicPr>
          <p:cNvPr id="1026" name="Picture 2" descr="C:\Users\Ambar Alvarenga\Desktop\New folder\Dropbox\Client Info\Volvo of the Triad\Creative\7 July 2013\7-4-13-S60-FWD-Banner-Ad-160x600---VOT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73595"/>
            <a:ext cx="1005840" cy="3771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mbar Alvarenga\Desktop\New folder\Dropbox\Client Info\Volvo of the Triad\Creative\7 July 2013\7-4-13-S60-FWD-Banner-Ad-728x90---VOT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29212"/>
            <a:ext cx="5753100" cy="711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mbar Alvarenga\Desktop\New folder\Dropbox\Client Info\Volvo of the Triad\Creative\7 July 2013\7-4-13-S60-FWD-Banner-Ad-300x250---VOT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3691934"/>
            <a:ext cx="2857500" cy="2381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89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72200" cy="1143000"/>
          </a:xfrm>
        </p:spPr>
        <p:txBody>
          <a:bodyPr>
            <a:normAutofit/>
          </a:bodyPr>
          <a:lstStyle/>
          <a:p>
            <a:pPr algn="l"/>
            <a:r>
              <a:rPr lang="en-US" sz="3100" dirty="0"/>
              <a:t>Campaign 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Ads displayed as consumers surf the most popular national news, entertainment and lifestyle sites</a:t>
            </a:r>
          </a:p>
          <a:p>
            <a:r>
              <a:rPr lang="en-US" sz="2400" dirty="0" smtClean="0"/>
              <a:t>Keeping display creative new and fresh continues to optimize your campaign </a:t>
            </a:r>
          </a:p>
          <a:p>
            <a:r>
              <a:rPr lang="en-US" sz="2400" dirty="0" smtClean="0"/>
              <a:t>CPM (cost per one thousand impressions) averaged only $2.28 during this campaign</a:t>
            </a:r>
          </a:p>
          <a:p>
            <a:r>
              <a:rPr lang="en-US" sz="2400" dirty="0" smtClean="0"/>
              <a:t>The campaign generated 26,286 impressions per day on average throughout your market area</a:t>
            </a:r>
          </a:p>
          <a:p>
            <a:r>
              <a:rPr lang="en-US" sz="2400" dirty="0" smtClean="0"/>
              <a:t>Consider pure retargeting campaign to target in-market shoppers with high value impressions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  <a:latin typeface="Trebuchet MS" pitchFamily="34" charset="0"/>
              </a:rPr>
              <a:t>Volvo of the Triad– DISPLAY CAMPAIGN</a:t>
            </a:r>
            <a:endParaRPr lang="en-US" b="1" dirty="0">
              <a:solidFill>
                <a:schemeClr val="tx2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14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ob\AppData\Local\Temp\ScreenCli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ob\AppData\Local\Temp\ScreenCli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201149" cy="68484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3430</TotalTime>
  <Words>1338</Words>
  <Application>Microsoft Office PowerPoint</Application>
  <PresentationFormat>On-screen Show (4:3)</PresentationFormat>
  <Paragraphs>259</Paragraphs>
  <Slides>43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Trebuchet MS</vt:lpstr>
      <vt:lpstr>Office Theme</vt:lpstr>
      <vt:lpstr>  Volvo of the Triad  Winston-Salem  Search Engine Marketing  Campaign Performance Summary  July/August 2013  </vt:lpstr>
      <vt:lpstr>Campaign Overview</vt:lpstr>
      <vt:lpstr>Cost per visit (CPV) averaged $2.15</vt:lpstr>
      <vt:lpstr>Keyword optimization and relevant search ads contribute to great click through %</vt:lpstr>
      <vt:lpstr>Delivering the right ads at the right  time to achieve maximum results</vt:lpstr>
      <vt:lpstr>62% of visitors viewed  pre-owned vehicles</vt:lpstr>
      <vt:lpstr>Campaign generated 483 page views on  pre-owned inventory pages</vt:lpstr>
      <vt:lpstr>ProExel’s campaign generated 352 conversions over 25 days</vt:lpstr>
      <vt:lpstr>Dynamic keyword optimization =  More conversions for less money</vt:lpstr>
      <vt:lpstr>Average daily spend rate over 100% identifies additional opportunity</vt:lpstr>
      <vt:lpstr>Campaign Observations</vt:lpstr>
      <vt:lpstr>  Volvo of the Triad  Charlotte  Search Engine Marketing  Campaign Performance Summary  July/August 2013  </vt:lpstr>
      <vt:lpstr>Campaign Overview</vt:lpstr>
      <vt:lpstr>Cost per visit (CPV) averaged $1.22</vt:lpstr>
      <vt:lpstr>Keyword optimization and relevant search ads contribute to good click through %</vt:lpstr>
      <vt:lpstr>Delivering the right ads at the right  time to achieve maximum results</vt:lpstr>
      <vt:lpstr>72% of visitors viewed  pre-owned vehicles</vt:lpstr>
      <vt:lpstr>Campaign generated 110 page views on  pre-owned inventory pages</vt:lpstr>
      <vt:lpstr>ProExel’s campaign generated 57 conversions over 24 days</vt:lpstr>
      <vt:lpstr>Dynamic keyword optimization =  More conversions for less money</vt:lpstr>
      <vt:lpstr>Average daily spend rate over 100% identifies additional opportunity</vt:lpstr>
      <vt:lpstr>Campaign Observations</vt:lpstr>
      <vt:lpstr>  Volvo of the Triad  Raleigh  Search Engine Marketing  Campaign Performance Summary  July/August 2013  </vt:lpstr>
      <vt:lpstr>Campaign Overview</vt:lpstr>
      <vt:lpstr>Cost per visit (CPV) averaged $1.71</vt:lpstr>
      <vt:lpstr>Keyword optimization and relevant search ads contribute to great click through %</vt:lpstr>
      <vt:lpstr>Delivering the right ads at the right  time to achieve maximum results</vt:lpstr>
      <vt:lpstr>65% of visitors viewed  pre-owned vehicles</vt:lpstr>
      <vt:lpstr>Campaign generated 144 page views on  pre-owned inventory pages</vt:lpstr>
      <vt:lpstr>ProExel’s campaign generated 80 conversions over 24 days</vt:lpstr>
      <vt:lpstr>Dynamic keyword optimization =  More conversions for less money</vt:lpstr>
      <vt:lpstr>Average daily spend rate over 100% identifies additional opportunity</vt:lpstr>
      <vt:lpstr>Campaign Observations</vt:lpstr>
      <vt:lpstr>  Volvo of the Triad  Display Advertisement   Campaign Performance Summary   July/August 2013  </vt:lpstr>
      <vt:lpstr>Campaign Overview</vt:lpstr>
      <vt:lpstr>Cost per one thousand impressions (CPM) only $2.28 on average</vt:lpstr>
      <vt:lpstr>Generating 26,286 impressions per  day helps build the VOTT brand</vt:lpstr>
      <vt:lpstr>Display ads put 14 potential customers  on your website each day</vt:lpstr>
      <vt:lpstr>Views and visits from throughout your  market area</vt:lpstr>
      <vt:lpstr>Great Creative + Strategic Targeting = Impressive Results</vt:lpstr>
      <vt:lpstr>Campaign Observations</vt:lpstr>
      <vt:lpstr>PowerPoint Presentation</vt:lpstr>
      <vt:lpstr>PowerPoint Presentation</vt:lpstr>
    </vt:vector>
  </TitlesOfParts>
  <Company>ProExel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Brandon</dc:creator>
  <cp:lastModifiedBy>Microsoft account</cp:lastModifiedBy>
  <cp:revision>417</cp:revision>
  <dcterms:created xsi:type="dcterms:W3CDTF">2010-06-29T20:02:02Z</dcterms:created>
  <dcterms:modified xsi:type="dcterms:W3CDTF">2014-06-28T18:11:49Z</dcterms:modified>
</cp:coreProperties>
</file>